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
  </p:handoutMasterIdLst>
  <p:sldIdLst>
    <p:sldId id="260" r:id="rId2"/>
  </p:sldIdLst>
  <p:sldSz cx="49377600" cy="38404800"/>
  <p:notesSz cx="7077075" cy="9369425"/>
  <p:defaultTextStyle>
    <a:defPPr>
      <a:defRPr lang="en-US"/>
    </a:defPPr>
    <a:lvl1pPr algn="l" defTabSz="2506663" rtl="0" fontAlgn="base">
      <a:spcBef>
        <a:spcPct val="0"/>
      </a:spcBef>
      <a:spcAft>
        <a:spcPct val="0"/>
      </a:spcAft>
      <a:defRPr sz="9800" kern="1200">
        <a:solidFill>
          <a:schemeClr val="tx1"/>
        </a:solidFill>
        <a:latin typeface="Arial" charset="0"/>
        <a:ea typeface="MS PGothic" pitchFamily="34" charset="-128"/>
        <a:cs typeface="Arial" charset="0"/>
      </a:defRPr>
    </a:lvl1pPr>
    <a:lvl2pPr marL="2506663" indent="-1984375" algn="l" defTabSz="2506663" rtl="0" fontAlgn="base">
      <a:spcBef>
        <a:spcPct val="0"/>
      </a:spcBef>
      <a:spcAft>
        <a:spcPct val="0"/>
      </a:spcAft>
      <a:defRPr sz="9800" kern="1200">
        <a:solidFill>
          <a:schemeClr val="tx1"/>
        </a:solidFill>
        <a:latin typeface="Arial" charset="0"/>
        <a:ea typeface="MS PGothic" pitchFamily="34" charset="-128"/>
        <a:cs typeface="Arial" charset="0"/>
      </a:defRPr>
    </a:lvl2pPr>
    <a:lvl3pPr marL="5013325" indent="-3968750" algn="l" defTabSz="2506663" rtl="0" fontAlgn="base">
      <a:spcBef>
        <a:spcPct val="0"/>
      </a:spcBef>
      <a:spcAft>
        <a:spcPct val="0"/>
      </a:spcAft>
      <a:defRPr sz="9800" kern="1200">
        <a:solidFill>
          <a:schemeClr val="tx1"/>
        </a:solidFill>
        <a:latin typeface="Arial" charset="0"/>
        <a:ea typeface="MS PGothic" pitchFamily="34" charset="-128"/>
        <a:cs typeface="Arial" charset="0"/>
      </a:defRPr>
    </a:lvl3pPr>
    <a:lvl4pPr marL="7523163" indent="-5954713" algn="l" defTabSz="2506663" rtl="0" fontAlgn="base">
      <a:spcBef>
        <a:spcPct val="0"/>
      </a:spcBef>
      <a:spcAft>
        <a:spcPct val="0"/>
      </a:spcAft>
      <a:defRPr sz="9800" kern="1200">
        <a:solidFill>
          <a:schemeClr val="tx1"/>
        </a:solidFill>
        <a:latin typeface="Arial" charset="0"/>
        <a:ea typeface="MS PGothic" pitchFamily="34" charset="-128"/>
        <a:cs typeface="Arial" charset="0"/>
      </a:defRPr>
    </a:lvl4pPr>
    <a:lvl5pPr marL="10029825" indent="-7940675" algn="l" defTabSz="2506663" rtl="0" fontAlgn="base">
      <a:spcBef>
        <a:spcPct val="0"/>
      </a:spcBef>
      <a:spcAft>
        <a:spcPct val="0"/>
      </a:spcAft>
      <a:defRPr sz="9800" kern="1200">
        <a:solidFill>
          <a:schemeClr val="tx1"/>
        </a:solidFill>
        <a:latin typeface="Arial" charset="0"/>
        <a:ea typeface="MS PGothic" pitchFamily="34" charset="-128"/>
        <a:cs typeface="Arial" charset="0"/>
      </a:defRPr>
    </a:lvl5pPr>
    <a:lvl6pPr marL="2286000" algn="l" defTabSz="914400" rtl="0" eaLnBrk="1" latinLnBrk="0" hangingPunct="1">
      <a:defRPr sz="9800" kern="1200">
        <a:solidFill>
          <a:schemeClr val="tx1"/>
        </a:solidFill>
        <a:latin typeface="Arial" charset="0"/>
        <a:ea typeface="MS PGothic" pitchFamily="34" charset="-128"/>
        <a:cs typeface="Arial" charset="0"/>
      </a:defRPr>
    </a:lvl6pPr>
    <a:lvl7pPr marL="2743200" algn="l" defTabSz="914400" rtl="0" eaLnBrk="1" latinLnBrk="0" hangingPunct="1">
      <a:defRPr sz="9800" kern="1200">
        <a:solidFill>
          <a:schemeClr val="tx1"/>
        </a:solidFill>
        <a:latin typeface="Arial" charset="0"/>
        <a:ea typeface="MS PGothic" pitchFamily="34" charset="-128"/>
        <a:cs typeface="Arial" charset="0"/>
      </a:defRPr>
    </a:lvl7pPr>
    <a:lvl8pPr marL="3200400" algn="l" defTabSz="914400" rtl="0" eaLnBrk="1" latinLnBrk="0" hangingPunct="1">
      <a:defRPr sz="9800" kern="1200">
        <a:solidFill>
          <a:schemeClr val="tx1"/>
        </a:solidFill>
        <a:latin typeface="Arial" charset="0"/>
        <a:ea typeface="MS PGothic" pitchFamily="34" charset="-128"/>
        <a:cs typeface="Arial" charset="0"/>
      </a:defRPr>
    </a:lvl8pPr>
    <a:lvl9pPr marL="3657600" algn="l" defTabSz="914400" rtl="0" eaLnBrk="1" latinLnBrk="0" hangingPunct="1">
      <a:defRPr sz="9800" kern="1200">
        <a:solidFill>
          <a:schemeClr val="tx1"/>
        </a:solidFill>
        <a:latin typeface="Arial" charset="0"/>
        <a:ea typeface="MS PGothic" pitchFamily="34" charset="-128"/>
        <a:cs typeface="Arial" charset="0"/>
      </a:defRPr>
    </a:lvl9pPr>
  </p:defaultTextStyle>
  <p:extLst>
    <p:ext uri="{EFAFB233-063F-42B5-8137-9DF3F51BA10A}">
      <p15:sldGuideLst xmlns:p15="http://schemas.microsoft.com/office/powerpoint/2012/main">
        <p15:guide id="1" orient="horz" pos="12096">
          <p15:clr>
            <a:srgbClr val="A4A3A4"/>
          </p15:clr>
        </p15:guide>
        <p15:guide id="2" pos="155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han Burke"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F6756"/>
    <a:srgbClr val="FFCC66"/>
    <a:srgbClr val="A4CDCE"/>
    <a:srgbClr val="CCECFF"/>
    <a:srgbClr val="33CC33"/>
    <a:srgbClr val="3F8B73"/>
    <a:srgbClr val="99FF66"/>
    <a:srgbClr val="99FF99"/>
    <a:srgbClr val="FFCC00"/>
    <a:srgbClr val="0BBF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873" autoAdjust="0"/>
    <p:restoredTop sz="96186" autoAdjust="0"/>
  </p:normalViewPr>
  <p:slideViewPr>
    <p:cSldViewPr snapToGrid="0" snapToObjects="1">
      <p:cViewPr varScale="1">
        <p:scale>
          <a:sx n="19" d="100"/>
          <a:sy n="19" d="100"/>
        </p:scale>
        <p:origin x="978" y="156"/>
      </p:cViewPr>
      <p:guideLst>
        <p:guide orient="horz" pos="12096"/>
        <p:guide pos="15552"/>
      </p:guideLst>
    </p:cSldViewPr>
  </p:slid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18836995556099"/>
          <c:y val="0.167381462592879"/>
          <c:w val="0.83167685266778502"/>
          <c:h val="0.832618537407121"/>
        </c:manualLayout>
      </c:layout>
      <c:barChart>
        <c:barDir val="bar"/>
        <c:grouping val="clustered"/>
        <c:varyColors val="0"/>
        <c:dLbls>
          <c:showLegendKey val="0"/>
          <c:showVal val="0"/>
          <c:showCatName val="0"/>
          <c:showSerName val="0"/>
          <c:showPercent val="0"/>
          <c:showBubbleSize val="0"/>
        </c:dLbls>
        <c:gapWidth val="219"/>
        <c:axId val="95568736"/>
        <c:axId val="95568344"/>
      </c:barChart>
      <c:catAx>
        <c:axId val="95568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568344"/>
        <c:crosses val="autoZero"/>
        <c:auto val="1"/>
        <c:lblAlgn val="ctr"/>
        <c:lblOffset val="100"/>
        <c:noMultiLvlLbl val="0"/>
      </c:catAx>
      <c:valAx>
        <c:axId val="95568344"/>
        <c:scaling>
          <c:orientation val="minMax"/>
        </c:scaling>
        <c:delete val="1"/>
        <c:axPos val="b"/>
        <c:numFmt formatCode="General" sourceLinked="1"/>
        <c:majorTickMark val="none"/>
        <c:minorTickMark val="none"/>
        <c:tickLblPos val="nextTo"/>
        <c:crossAx val="9556873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79951800904599"/>
          <c:y val="2.8236320928344001E-2"/>
          <c:w val="0.86807644324473898"/>
          <c:h val="0.73581383969499803"/>
        </c:manualLayout>
      </c:layout>
      <c:barChart>
        <c:barDir val="col"/>
        <c:grouping val="clustered"/>
        <c:varyColors val="0"/>
        <c:ser>
          <c:idx val="0"/>
          <c:order val="0"/>
          <c:tx>
            <c:strRef>
              <c:f>Sheet1!$B$1</c:f>
              <c:strCache>
                <c:ptCount val="1"/>
                <c:pt idx="0">
                  <c:v>Yes</c:v>
                </c:pt>
              </c:strCache>
            </c:strRef>
          </c:tx>
          <c:spPr>
            <a:solidFill>
              <a:srgbClr val="CCECFF"/>
            </a:solidFill>
          </c:spPr>
          <c:invertIfNegative val="0"/>
          <c:cat>
            <c:strRef>
              <c:f>Sheet1!$A$2:$A$5</c:f>
              <c:strCache>
                <c:ptCount val="4"/>
                <c:pt idx="0">
                  <c:v>Currently using FIEP</c:v>
                </c:pt>
                <c:pt idx="1">
                  <c:v>Considering using</c:v>
                </c:pt>
                <c:pt idx="2">
                  <c:v>Collect data on outcome</c:v>
                </c:pt>
                <c:pt idx="3">
                  <c:v>Collect participant feedback</c:v>
                </c:pt>
              </c:strCache>
            </c:strRef>
          </c:cat>
          <c:val>
            <c:numRef>
              <c:f>Sheet1!$B$2:$B$5</c:f>
              <c:numCache>
                <c:formatCode>General</c:formatCode>
                <c:ptCount val="4"/>
                <c:pt idx="0">
                  <c:v>55.8</c:v>
                </c:pt>
                <c:pt idx="1">
                  <c:v>63.2</c:v>
                </c:pt>
                <c:pt idx="2">
                  <c:v>56.5</c:v>
                </c:pt>
                <c:pt idx="3">
                  <c:v>56.5</c:v>
                </c:pt>
              </c:numCache>
            </c:numRef>
          </c:val>
        </c:ser>
        <c:ser>
          <c:idx val="1"/>
          <c:order val="1"/>
          <c:tx>
            <c:strRef>
              <c:f>Sheet1!$C$1</c:f>
              <c:strCache>
                <c:ptCount val="1"/>
                <c:pt idx="0">
                  <c:v>No</c:v>
                </c:pt>
              </c:strCache>
            </c:strRef>
          </c:tx>
          <c:spPr>
            <a:solidFill>
              <a:srgbClr val="2F6756"/>
            </a:solidFill>
          </c:spPr>
          <c:invertIfNegative val="0"/>
          <c:cat>
            <c:strRef>
              <c:f>Sheet1!$A$2:$A$5</c:f>
              <c:strCache>
                <c:ptCount val="4"/>
                <c:pt idx="0">
                  <c:v>Currently using FIEP</c:v>
                </c:pt>
                <c:pt idx="1">
                  <c:v>Considering using</c:v>
                </c:pt>
                <c:pt idx="2">
                  <c:v>Collect data on outcome</c:v>
                </c:pt>
                <c:pt idx="3">
                  <c:v>Collect participant feedback</c:v>
                </c:pt>
              </c:strCache>
            </c:strRef>
          </c:cat>
          <c:val>
            <c:numRef>
              <c:f>Sheet1!$C$2:$C$5</c:f>
              <c:numCache>
                <c:formatCode>General</c:formatCode>
                <c:ptCount val="4"/>
                <c:pt idx="0">
                  <c:v>44.2</c:v>
                </c:pt>
                <c:pt idx="1">
                  <c:v>36.799999999999997</c:v>
                </c:pt>
                <c:pt idx="2">
                  <c:v>43.5</c:v>
                </c:pt>
                <c:pt idx="3">
                  <c:v>43.5</c:v>
                </c:pt>
              </c:numCache>
            </c:numRef>
          </c:val>
        </c:ser>
        <c:dLbls>
          <c:showLegendKey val="0"/>
          <c:showVal val="0"/>
          <c:showCatName val="0"/>
          <c:showSerName val="0"/>
          <c:showPercent val="0"/>
          <c:showBubbleSize val="0"/>
        </c:dLbls>
        <c:gapWidth val="75"/>
        <c:axId val="95567168"/>
        <c:axId val="95566384"/>
      </c:barChart>
      <c:catAx>
        <c:axId val="95567168"/>
        <c:scaling>
          <c:orientation val="minMax"/>
        </c:scaling>
        <c:delete val="0"/>
        <c:axPos val="b"/>
        <c:numFmt formatCode="General" sourceLinked="0"/>
        <c:majorTickMark val="none"/>
        <c:minorTickMark val="none"/>
        <c:tickLblPos val="nextTo"/>
        <c:txPr>
          <a:bodyPr/>
          <a:lstStyle/>
          <a:p>
            <a:pPr>
              <a:defRPr sz="2400" baseline="0"/>
            </a:pPr>
            <a:endParaRPr lang="en-US"/>
          </a:p>
        </c:txPr>
        <c:crossAx val="95566384"/>
        <c:crosses val="autoZero"/>
        <c:auto val="1"/>
        <c:lblAlgn val="ctr"/>
        <c:lblOffset val="100"/>
        <c:noMultiLvlLbl val="0"/>
      </c:catAx>
      <c:valAx>
        <c:axId val="95566384"/>
        <c:scaling>
          <c:orientation val="minMax"/>
          <c:max val="80"/>
        </c:scaling>
        <c:delete val="0"/>
        <c:axPos val="l"/>
        <c:majorGridlines/>
        <c:title>
          <c:tx>
            <c:rich>
              <a:bodyPr rot="-5400000" vert="horz"/>
              <a:lstStyle/>
              <a:p>
                <a:pPr>
                  <a:defRPr sz="2400" b="0" i="0" baseline="0"/>
                </a:pPr>
                <a:r>
                  <a:rPr lang="en-US" sz="2400" b="0" i="0" baseline="0" dirty="0" smtClean="0"/>
                  <a:t>Percentage of States</a:t>
                </a:r>
                <a:endParaRPr lang="en-US" sz="2400" b="0" i="0" baseline="0" dirty="0"/>
              </a:p>
            </c:rich>
          </c:tx>
          <c:layout>
            <c:manualLayout>
              <c:xMode val="edge"/>
              <c:yMode val="edge"/>
              <c:x val="2.9218747847978298E-2"/>
              <c:y val="0.216286396253837"/>
            </c:manualLayout>
          </c:layout>
          <c:overlay val="0"/>
        </c:title>
        <c:numFmt formatCode="General" sourceLinked="1"/>
        <c:majorTickMark val="none"/>
        <c:minorTickMark val="none"/>
        <c:tickLblPos val="nextTo"/>
        <c:spPr>
          <a:ln w="9525">
            <a:noFill/>
          </a:ln>
        </c:spPr>
        <c:txPr>
          <a:bodyPr/>
          <a:lstStyle/>
          <a:p>
            <a:pPr>
              <a:defRPr sz="2400" baseline="0"/>
            </a:pPr>
            <a:endParaRPr lang="en-US"/>
          </a:p>
        </c:txPr>
        <c:crossAx val="95567168"/>
        <c:crosses val="autoZero"/>
        <c:crossBetween val="between"/>
        <c:minorUnit val="20"/>
      </c:valAx>
    </c:plotArea>
    <c:legend>
      <c:legendPos val="b"/>
      <c:legendEntry>
        <c:idx val="1"/>
        <c:txPr>
          <a:bodyPr/>
          <a:lstStyle/>
          <a:p>
            <a:pPr>
              <a:defRPr sz="2400" baseline="0"/>
            </a:pPr>
            <a:endParaRPr lang="en-US"/>
          </a:p>
        </c:txPr>
      </c:legendEntry>
      <c:layout/>
      <c:overlay val="0"/>
      <c:txPr>
        <a:bodyPr/>
        <a:lstStyle/>
        <a:p>
          <a:pPr>
            <a:defRPr sz="2400" baseline="0"/>
          </a:pPr>
          <a:endParaRPr lang="en-US"/>
        </a:p>
      </c:txPr>
    </c:legend>
    <c:plotVisOnly val="1"/>
    <c:dispBlanksAs val="gap"/>
    <c:showDLblsOverMax val="0"/>
  </c:chart>
  <c:txPr>
    <a:bodyPr/>
    <a:lstStyle/>
    <a:p>
      <a:pPr>
        <a:defRPr sz="48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5918793622255E-2"/>
          <c:y val="5.5117123888262596E-3"/>
          <c:w val="0.60007301999100404"/>
          <c:h val="0.693494781353439"/>
        </c:manualLayout>
      </c:layout>
      <c:barChart>
        <c:barDir val="bar"/>
        <c:grouping val="clustered"/>
        <c:varyColors val="0"/>
        <c:ser>
          <c:idx val="0"/>
          <c:order val="0"/>
          <c:tx>
            <c:strRef>
              <c:f>Sheet1!$B$1</c:f>
              <c:strCache>
                <c:ptCount val="1"/>
                <c:pt idx="0">
                  <c:v>Improved parent-school relations</c:v>
                </c:pt>
              </c:strCache>
            </c:strRef>
          </c:tx>
          <c:spPr>
            <a:solidFill>
              <a:srgbClr val="A4CDCE"/>
            </a:solidFill>
          </c:spPr>
          <c:invertIfNegative val="0"/>
          <c:cat>
            <c:strRef>
              <c:f>Sheet1!$A$2</c:f>
              <c:strCache>
                <c:ptCount val="1"/>
                <c:pt idx="0">
                  <c:v>Participant Feedback Questions</c:v>
                </c:pt>
              </c:strCache>
            </c:strRef>
          </c:cat>
          <c:val>
            <c:numRef>
              <c:f>Sheet1!$B$2</c:f>
              <c:numCache>
                <c:formatCode>General</c:formatCode>
                <c:ptCount val="1"/>
                <c:pt idx="0">
                  <c:v>7</c:v>
                </c:pt>
              </c:numCache>
            </c:numRef>
          </c:val>
        </c:ser>
        <c:ser>
          <c:idx val="1"/>
          <c:order val="1"/>
          <c:tx>
            <c:strRef>
              <c:f>Sheet1!$C$1</c:f>
              <c:strCache>
                <c:ptCount val="1"/>
                <c:pt idx="0">
                  <c:v>Improved educational programming</c:v>
                </c:pt>
              </c:strCache>
            </c:strRef>
          </c:tx>
          <c:spPr>
            <a:solidFill>
              <a:srgbClr val="FFCC66"/>
            </a:solidFill>
          </c:spPr>
          <c:invertIfNegative val="0"/>
          <c:cat>
            <c:strRef>
              <c:f>Sheet1!$A$2</c:f>
              <c:strCache>
                <c:ptCount val="1"/>
                <c:pt idx="0">
                  <c:v>Participant Feedback Questions</c:v>
                </c:pt>
              </c:strCache>
            </c:strRef>
          </c:cat>
          <c:val>
            <c:numRef>
              <c:f>Sheet1!$C$2</c:f>
              <c:numCache>
                <c:formatCode>General</c:formatCode>
                <c:ptCount val="1"/>
                <c:pt idx="0">
                  <c:v>4</c:v>
                </c:pt>
              </c:numCache>
            </c:numRef>
          </c:val>
        </c:ser>
        <c:ser>
          <c:idx val="2"/>
          <c:order val="2"/>
          <c:tx>
            <c:strRef>
              <c:f>Sheet1!$D$1</c:f>
              <c:strCache>
                <c:ptCount val="1"/>
                <c:pt idx="0">
                  <c:v>Overall satisfaction</c:v>
                </c:pt>
              </c:strCache>
            </c:strRef>
          </c:tx>
          <c:spPr>
            <a:solidFill>
              <a:srgbClr val="99FF66"/>
            </a:solidFill>
          </c:spPr>
          <c:invertIfNegative val="0"/>
          <c:cat>
            <c:strRef>
              <c:f>Sheet1!$A$2</c:f>
              <c:strCache>
                <c:ptCount val="1"/>
                <c:pt idx="0">
                  <c:v>Participant Feedback Questions</c:v>
                </c:pt>
              </c:strCache>
            </c:strRef>
          </c:cat>
          <c:val>
            <c:numRef>
              <c:f>Sheet1!$D$2</c:f>
              <c:numCache>
                <c:formatCode>General</c:formatCode>
                <c:ptCount val="1"/>
                <c:pt idx="0">
                  <c:v>11</c:v>
                </c:pt>
              </c:numCache>
            </c:numRef>
          </c:val>
        </c:ser>
        <c:dLbls>
          <c:showLegendKey val="0"/>
          <c:showVal val="0"/>
          <c:showCatName val="0"/>
          <c:showSerName val="0"/>
          <c:showPercent val="0"/>
          <c:showBubbleSize val="0"/>
        </c:dLbls>
        <c:gapWidth val="88"/>
        <c:overlap val="-45"/>
        <c:axId val="95563248"/>
        <c:axId val="130332888"/>
      </c:barChart>
      <c:catAx>
        <c:axId val="95563248"/>
        <c:scaling>
          <c:orientation val="minMax"/>
        </c:scaling>
        <c:delete val="0"/>
        <c:axPos val="l"/>
        <c:numFmt formatCode="General" sourceLinked="0"/>
        <c:majorTickMark val="out"/>
        <c:minorTickMark val="none"/>
        <c:tickLblPos val="nextTo"/>
        <c:txPr>
          <a:bodyPr rot="-5400000" vert="horz"/>
          <a:lstStyle/>
          <a:p>
            <a:pPr>
              <a:defRPr sz="2400" baseline="0"/>
            </a:pPr>
            <a:endParaRPr lang="en-US"/>
          </a:p>
        </c:txPr>
        <c:crossAx val="130332888"/>
        <c:crosses val="autoZero"/>
        <c:auto val="1"/>
        <c:lblAlgn val="ctr"/>
        <c:lblOffset val="100"/>
        <c:noMultiLvlLbl val="0"/>
      </c:catAx>
      <c:valAx>
        <c:axId val="130332888"/>
        <c:scaling>
          <c:orientation val="minMax"/>
        </c:scaling>
        <c:delete val="0"/>
        <c:axPos val="b"/>
        <c:majorGridlines/>
        <c:title>
          <c:tx>
            <c:rich>
              <a:bodyPr/>
              <a:lstStyle/>
              <a:p>
                <a:pPr>
                  <a:defRPr sz="2400" b="0" baseline="0"/>
                </a:pPr>
                <a:r>
                  <a:rPr lang="en-US" sz="2400" b="0" baseline="0" dirty="0" smtClean="0"/>
                  <a:t>Number of States</a:t>
                </a:r>
                <a:endParaRPr lang="en-US" sz="2400" b="0" baseline="0" dirty="0"/>
              </a:p>
            </c:rich>
          </c:tx>
          <c:layout/>
          <c:overlay val="0"/>
        </c:title>
        <c:numFmt formatCode="General" sourceLinked="1"/>
        <c:majorTickMark val="out"/>
        <c:minorTickMark val="none"/>
        <c:tickLblPos val="nextTo"/>
        <c:txPr>
          <a:bodyPr/>
          <a:lstStyle/>
          <a:p>
            <a:pPr>
              <a:defRPr sz="2400" baseline="0"/>
            </a:pPr>
            <a:endParaRPr lang="en-US"/>
          </a:p>
        </c:txPr>
        <c:crossAx val="95563248"/>
        <c:crosses val="autoZero"/>
        <c:crossBetween val="between"/>
      </c:valAx>
    </c:plotArea>
    <c:legend>
      <c:legendPos val="r"/>
      <c:layout>
        <c:manualLayout>
          <c:xMode val="edge"/>
          <c:yMode val="edge"/>
          <c:x val="0.69406137960097802"/>
          <c:y val="2.1194757491391901E-2"/>
          <c:w val="0.30593852826568002"/>
          <c:h val="0.71382456980155395"/>
        </c:manualLayout>
      </c:layout>
      <c:overlay val="0"/>
      <c:txPr>
        <a:bodyPr/>
        <a:lstStyle/>
        <a:p>
          <a:pPr>
            <a:defRPr sz="2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66733" cy="467913"/>
          </a:xfrm>
          <a:prstGeom prst="rect">
            <a:avLst/>
          </a:prstGeom>
          <a:noFill/>
          <a:ln>
            <a:noFill/>
          </a:ln>
          <a:effectLst/>
          <a:extLst/>
        </p:spPr>
        <p:txBody>
          <a:bodyPr vert="horz" wrap="square" lIns="92985" tIns="46493" rIns="92985" bIns="46493" numCol="1" anchor="t"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p>
        </p:txBody>
      </p:sp>
      <p:sp>
        <p:nvSpPr>
          <p:cNvPr id="15363" name="Rectangle 3"/>
          <p:cNvSpPr>
            <a:spLocks noGrp="1" noChangeArrowheads="1"/>
          </p:cNvSpPr>
          <p:nvPr>
            <p:ph type="dt" sz="quarter" idx="1"/>
          </p:nvPr>
        </p:nvSpPr>
        <p:spPr bwMode="auto">
          <a:xfrm>
            <a:off x="4008705" y="0"/>
            <a:ext cx="3066733" cy="467913"/>
          </a:xfrm>
          <a:prstGeom prst="rect">
            <a:avLst/>
          </a:prstGeom>
          <a:noFill/>
          <a:ln>
            <a:noFill/>
          </a:ln>
          <a:effectLst/>
          <a:extLst/>
        </p:spPr>
        <p:txBody>
          <a:bodyPr vert="horz" wrap="square" lIns="92985" tIns="46493" rIns="92985" bIns="46493" numCol="1" anchor="t"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fld id="{9CB06CF5-CB6C-4D2E-A262-E313E5454A57}" type="datetimeFigureOut">
              <a:rPr lang="en-US"/>
              <a:pPr>
                <a:defRPr/>
              </a:pPr>
              <a:t>10/27/2014</a:t>
            </a:fld>
            <a:endParaRPr lang="en-US"/>
          </a:p>
        </p:txBody>
      </p:sp>
      <p:sp>
        <p:nvSpPr>
          <p:cNvPr id="15364" name="Rectangle 4"/>
          <p:cNvSpPr>
            <a:spLocks noGrp="1" noChangeArrowheads="1"/>
          </p:cNvSpPr>
          <p:nvPr>
            <p:ph type="ftr" sz="quarter" idx="2"/>
          </p:nvPr>
        </p:nvSpPr>
        <p:spPr bwMode="auto">
          <a:xfrm>
            <a:off x="0" y="8899916"/>
            <a:ext cx="3066733" cy="467912"/>
          </a:xfrm>
          <a:prstGeom prst="rect">
            <a:avLst/>
          </a:prstGeom>
          <a:noFill/>
          <a:ln>
            <a:noFill/>
          </a:ln>
          <a:effectLst/>
          <a:extLst/>
        </p:spPr>
        <p:txBody>
          <a:bodyPr vert="horz" wrap="square" lIns="92985" tIns="46493" rIns="92985" bIns="46493" numCol="1" anchor="b"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p>
        </p:txBody>
      </p:sp>
      <p:sp>
        <p:nvSpPr>
          <p:cNvPr id="15365" name="Rectangle 5"/>
          <p:cNvSpPr>
            <a:spLocks noGrp="1" noChangeArrowheads="1"/>
          </p:cNvSpPr>
          <p:nvPr>
            <p:ph type="sldNum" sz="quarter" idx="3"/>
          </p:nvPr>
        </p:nvSpPr>
        <p:spPr bwMode="auto">
          <a:xfrm>
            <a:off x="4008705" y="8899916"/>
            <a:ext cx="3066733" cy="467912"/>
          </a:xfrm>
          <a:prstGeom prst="rect">
            <a:avLst/>
          </a:prstGeom>
          <a:noFill/>
          <a:ln>
            <a:noFill/>
          </a:ln>
          <a:effectLst/>
          <a:extLst/>
        </p:spPr>
        <p:txBody>
          <a:bodyPr vert="horz" wrap="square" lIns="92985" tIns="46493" rIns="92985" bIns="46493" numCol="1" anchor="b" anchorCtr="0" compatLnSpc="1">
            <a:prstTxWarp prst="textNoShape">
              <a:avLst/>
            </a:prstTxWarp>
          </a:bodyPr>
          <a:lstStyle>
            <a:lvl1pPr algn="r" eaLnBrk="0" hangingPunct="0">
              <a:defRPr sz="1200">
                <a:latin typeface="Arial" charset="0"/>
                <a:ea typeface="ＭＳ Ｐゴシック" pitchFamily="34" charset="-128"/>
                <a:cs typeface="+mn-cs"/>
              </a:defRPr>
            </a:lvl1pPr>
          </a:lstStyle>
          <a:p>
            <a:pPr>
              <a:defRPr/>
            </a:pPr>
            <a:fld id="{6414DF7C-F2A1-413E-96CE-E110486F9093}" type="slidenum">
              <a:rPr lang="en-US"/>
              <a:pPr>
                <a:defRPr/>
              </a:pPr>
              <a:t>‹#›</a:t>
            </a:fld>
            <a:endParaRPr lang="en-US"/>
          </a:p>
        </p:txBody>
      </p:sp>
    </p:spTree>
    <p:extLst>
      <p:ext uri="{BB962C8B-B14F-4D97-AF65-F5344CB8AC3E}">
        <p14:creationId xmlns:p14="http://schemas.microsoft.com/office/powerpoint/2010/main" val="398647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1930382"/>
            <a:ext cx="4197096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6640" y="21762720"/>
            <a:ext cx="34564320" cy="9814560"/>
          </a:xfrm>
        </p:spPr>
        <p:txBody>
          <a:bodyPr/>
          <a:lstStyle>
            <a:lvl1pPr marL="0" indent="0" algn="ctr">
              <a:buNone/>
              <a:defRPr>
                <a:solidFill>
                  <a:schemeClr val="tx1">
                    <a:tint val="75000"/>
                  </a:schemeClr>
                </a:solidFill>
              </a:defRPr>
            </a:lvl1pPr>
            <a:lvl2pPr marL="2507943" indent="0" algn="ctr">
              <a:buNone/>
              <a:defRPr>
                <a:solidFill>
                  <a:schemeClr val="tx1">
                    <a:tint val="75000"/>
                  </a:schemeClr>
                </a:solidFill>
              </a:defRPr>
            </a:lvl2pPr>
            <a:lvl3pPr marL="5015886" indent="0" algn="ctr">
              <a:buNone/>
              <a:defRPr>
                <a:solidFill>
                  <a:schemeClr val="tx1">
                    <a:tint val="75000"/>
                  </a:schemeClr>
                </a:solidFill>
              </a:defRPr>
            </a:lvl3pPr>
            <a:lvl4pPr marL="7523830" indent="0" algn="ctr">
              <a:buNone/>
              <a:defRPr>
                <a:solidFill>
                  <a:schemeClr val="tx1">
                    <a:tint val="75000"/>
                  </a:schemeClr>
                </a:solidFill>
              </a:defRPr>
            </a:lvl4pPr>
            <a:lvl5pPr marL="10031773" indent="0" algn="ctr">
              <a:buNone/>
              <a:defRPr>
                <a:solidFill>
                  <a:schemeClr val="tx1">
                    <a:tint val="75000"/>
                  </a:schemeClr>
                </a:solidFill>
              </a:defRPr>
            </a:lvl5pPr>
            <a:lvl6pPr marL="12539716" indent="0" algn="ctr">
              <a:buNone/>
              <a:defRPr>
                <a:solidFill>
                  <a:schemeClr val="tx1">
                    <a:tint val="75000"/>
                  </a:schemeClr>
                </a:solidFill>
              </a:defRPr>
            </a:lvl6pPr>
            <a:lvl7pPr marL="15047659" indent="0" algn="ctr">
              <a:buNone/>
              <a:defRPr>
                <a:solidFill>
                  <a:schemeClr val="tx1">
                    <a:tint val="75000"/>
                  </a:schemeClr>
                </a:solidFill>
              </a:defRPr>
            </a:lvl7pPr>
            <a:lvl8pPr marL="17555602" indent="0" algn="ctr">
              <a:buNone/>
              <a:defRPr>
                <a:solidFill>
                  <a:schemeClr val="tx1">
                    <a:tint val="75000"/>
                  </a:schemeClr>
                </a:solidFill>
              </a:defRPr>
            </a:lvl8pPr>
            <a:lvl9pPr marL="200635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5E88CF-EACD-42FD-9B3D-54BBC87B5018}" type="datetime1">
              <a:rPr lang="en-US"/>
              <a:pPr>
                <a:defRPr/>
              </a:pPr>
              <a:t>10/27/2014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E53F18-11F8-4F1D-9372-7C0A4238391F}" type="slidenum">
              <a:rPr lang="en-US"/>
              <a:pPr>
                <a:defRPr/>
              </a:pPr>
              <a:t>‹#›</a:t>
            </a:fld>
            <a:endParaRPr lang="en-US"/>
          </a:p>
        </p:txBody>
      </p:sp>
    </p:spTree>
    <p:extLst>
      <p:ext uri="{BB962C8B-B14F-4D97-AF65-F5344CB8AC3E}">
        <p14:creationId xmlns:p14="http://schemas.microsoft.com/office/powerpoint/2010/main" val="195634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EC8927-140B-48A1-9200-1080DBDB98EC}" type="datetime1">
              <a:rPr lang="en-US"/>
              <a:pPr>
                <a:defRPr/>
              </a:pPr>
              <a:t>10/27/2014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12AB68-2C2F-497F-911A-F8EAAC7DA577}" type="slidenum">
              <a:rPr lang="en-US"/>
              <a:pPr>
                <a:defRPr/>
              </a:pPr>
              <a:t>‹#›</a:t>
            </a:fld>
            <a:endParaRPr lang="en-US"/>
          </a:p>
        </p:txBody>
      </p:sp>
    </p:spTree>
    <p:extLst>
      <p:ext uri="{BB962C8B-B14F-4D97-AF65-F5344CB8AC3E}">
        <p14:creationId xmlns:p14="http://schemas.microsoft.com/office/powerpoint/2010/main" val="64251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5768" y="7378700"/>
            <a:ext cx="5332952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7198" y="7378700"/>
            <a:ext cx="15916561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D3C97E-BDB9-4EB9-9BAF-DFCCD552D8DD}" type="datetime1">
              <a:rPr lang="en-US"/>
              <a:pPr>
                <a:defRPr/>
              </a:pPr>
              <a:t>10/27/2014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E50F17-3381-42A3-AB80-24E5F18160C3}" type="slidenum">
              <a:rPr lang="en-US"/>
              <a:pPr>
                <a:defRPr/>
              </a:pPr>
              <a:t>‹#›</a:t>
            </a:fld>
            <a:endParaRPr lang="en-US"/>
          </a:p>
        </p:txBody>
      </p:sp>
    </p:spTree>
    <p:extLst>
      <p:ext uri="{BB962C8B-B14F-4D97-AF65-F5344CB8AC3E}">
        <p14:creationId xmlns:p14="http://schemas.microsoft.com/office/powerpoint/2010/main" val="355043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3080F0-38B9-4FCD-A8DD-08A948B5CB0B}" type="datetime1">
              <a:rPr lang="en-US"/>
              <a:pPr>
                <a:defRPr/>
              </a:pPr>
              <a:t>10/27/2014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9C84F9-99CA-49C5-96F3-E6F7C67C5FD4}" type="slidenum">
              <a:rPr lang="en-US"/>
              <a:pPr>
                <a:defRPr/>
              </a:pPr>
              <a:t>‹#›</a:t>
            </a:fld>
            <a:endParaRPr lang="en-US"/>
          </a:p>
        </p:txBody>
      </p:sp>
    </p:spTree>
    <p:extLst>
      <p:ext uri="{BB962C8B-B14F-4D97-AF65-F5344CB8AC3E}">
        <p14:creationId xmlns:p14="http://schemas.microsoft.com/office/powerpoint/2010/main" val="20772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4678642"/>
            <a:ext cx="41970960" cy="762762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3900490" y="16277596"/>
            <a:ext cx="41970960" cy="8401048"/>
          </a:xfrm>
        </p:spPr>
        <p:txBody>
          <a:bodyPr anchor="b"/>
          <a:lstStyle>
            <a:lvl1pPr marL="0" indent="0">
              <a:buNone/>
              <a:defRPr sz="11000">
                <a:solidFill>
                  <a:schemeClr val="tx1">
                    <a:tint val="75000"/>
                  </a:schemeClr>
                </a:solidFill>
              </a:defRPr>
            </a:lvl1pPr>
            <a:lvl2pPr marL="2507943" indent="0">
              <a:buNone/>
              <a:defRPr sz="9800">
                <a:solidFill>
                  <a:schemeClr val="tx1">
                    <a:tint val="75000"/>
                  </a:schemeClr>
                </a:solidFill>
              </a:defRPr>
            </a:lvl2pPr>
            <a:lvl3pPr marL="5015886" indent="0">
              <a:buNone/>
              <a:defRPr sz="8800">
                <a:solidFill>
                  <a:schemeClr val="tx1">
                    <a:tint val="75000"/>
                  </a:schemeClr>
                </a:solidFill>
              </a:defRPr>
            </a:lvl3pPr>
            <a:lvl4pPr marL="7523830" indent="0">
              <a:buNone/>
              <a:defRPr sz="7700">
                <a:solidFill>
                  <a:schemeClr val="tx1">
                    <a:tint val="75000"/>
                  </a:schemeClr>
                </a:solidFill>
              </a:defRPr>
            </a:lvl4pPr>
            <a:lvl5pPr marL="10031773" indent="0">
              <a:buNone/>
              <a:defRPr sz="7700">
                <a:solidFill>
                  <a:schemeClr val="tx1">
                    <a:tint val="75000"/>
                  </a:schemeClr>
                </a:solidFill>
              </a:defRPr>
            </a:lvl5pPr>
            <a:lvl6pPr marL="12539716" indent="0">
              <a:buNone/>
              <a:defRPr sz="7700">
                <a:solidFill>
                  <a:schemeClr val="tx1">
                    <a:tint val="75000"/>
                  </a:schemeClr>
                </a:solidFill>
              </a:defRPr>
            </a:lvl6pPr>
            <a:lvl7pPr marL="15047659" indent="0">
              <a:buNone/>
              <a:defRPr sz="7700">
                <a:solidFill>
                  <a:schemeClr val="tx1">
                    <a:tint val="75000"/>
                  </a:schemeClr>
                </a:solidFill>
              </a:defRPr>
            </a:lvl7pPr>
            <a:lvl8pPr marL="17555602" indent="0">
              <a:buNone/>
              <a:defRPr sz="7700">
                <a:solidFill>
                  <a:schemeClr val="tx1">
                    <a:tint val="75000"/>
                  </a:schemeClr>
                </a:solidFill>
              </a:defRPr>
            </a:lvl8pPr>
            <a:lvl9pPr marL="20063545"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99D2C2-71F0-4D52-8318-6DD763272D19}" type="datetime1">
              <a:rPr lang="en-US"/>
              <a:pPr>
                <a:defRPr/>
              </a:pPr>
              <a:t>10/27/2014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5339D9-6075-42EA-861E-7B808AAF059B}" type="slidenum">
              <a:rPr lang="en-US"/>
              <a:pPr>
                <a:defRPr/>
              </a:pPr>
              <a:t>‹#›</a:t>
            </a:fld>
            <a:endParaRPr lang="en-US"/>
          </a:p>
        </p:txBody>
      </p:sp>
    </p:spTree>
    <p:extLst>
      <p:ext uri="{BB962C8B-B14F-4D97-AF65-F5344CB8AC3E}">
        <p14:creationId xmlns:p14="http://schemas.microsoft.com/office/powerpoint/2010/main" val="3305664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7197" y="43009820"/>
            <a:ext cx="106247565" cy="121659652"/>
          </a:xfrm>
        </p:spPr>
        <p:txBody>
          <a:bodyPr/>
          <a:lstStyle>
            <a:lvl1pPr>
              <a:defRPr sz="15300"/>
            </a:lvl1pPr>
            <a:lvl2pPr>
              <a:defRPr sz="13100"/>
            </a:lvl2pPr>
            <a:lvl3pPr>
              <a:defRPr sz="110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917722" y="43009820"/>
            <a:ext cx="106247565" cy="121659652"/>
          </a:xfrm>
        </p:spPr>
        <p:txBody>
          <a:bodyPr/>
          <a:lstStyle>
            <a:lvl1pPr>
              <a:defRPr sz="15300"/>
            </a:lvl1pPr>
            <a:lvl2pPr>
              <a:defRPr sz="13100"/>
            </a:lvl2pPr>
            <a:lvl3pPr>
              <a:defRPr sz="110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D553A44-5820-40E6-864A-CF1F89673BCE}" type="datetime1">
              <a:rPr lang="en-US"/>
              <a:pPr>
                <a:defRPr/>
              </a:pPr>
              <a:t>10/27/2014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1E4A48-2853-4DBF-AD6B-01BD1D0E39BD}" type="slidenum">
              <a:rPr lang="en-US"/>
              <a:pPr>
                <a:defRPr/>
              </a:pPr>
              <a:t>‹#›</a:t>
            </a:fld>
            <a:endParaRPr lang="en-US"/>
          </a:p>
        </p:txBody>
      </p:sp>
    </p:spTree>
    <p:extLst>
      <p:ext uri="{BB962C8B-B14F-4D97-AF65-F5344CB8AC3E}">
        <p14:creationId xmlns:p14="http://schemas.microsoft.com/office/powerpoint/2010/main" val="227767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537972"/>
            <a:ext cx="4443984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880" y="8596632"/>
            <a:ext cx="21817015" cy="3582668"/>
          </a:xfrm>
        </p:spPr>
        <p:txBody>
          <a:bodyPr anchor="b"/>
          <a:lstStyle>
            <a:lvl1pPr marL="0" indent="0">
              <a:buNone/>
              <a:defRPr sz="13100" b="1"/>
            </a:lvl1pPr>
            <a:lvl2pPr marL="2507943" indent="0">
              <a:buNone/>
              <a:defRPr sz="11000" b="1"/>
            </a:lvl2pPr>
            <a:lvl3pPr marL="5015886" indent="0">
              <a:buNone/>
              <a:defRPr sz="9800" b="1"/>
            </a:lvl3pPr>
            <a:lvl4pPr marL="7523830" indent="0">
              <a:buNone/>
              <a:defRPr sz="8800" b="1"/>
            </a:lvl4pPr>
            <a:lvl5pPr marL="10031773" indent="0">
              <a:buNone/>
              <a:defRPr sz="8800" b="1"/>
            </a:lvl5pPr>
            <a:lvl6pPr marL="12539716" indent="0">
              <a:buNone/>
              <a:defRPr sz="8800" b="1"/>
            </a:lvl6pPr>
            <a:lvl7pPr marL="15047659" indent="0">
              <a:buNone/>
              <a:defRPr sz="8800" b="1"/>
            </a:lvl7pPr>
            <a:lvl8pPr marL="17555602" indent="0">
              <a:buNone/>
              <a:defRPr sz="8800" b="1"/>
            </a:lvl8pPr>
            <a:lvl9pPr marL="20063545"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468880" y="12179300"/>
            <a:ext cx="21817015" cy="22127212"/>
          </a:xfrm>
        </p:spPr>
        <p:txBody>
          <a:bodyPr/>
          <a:lstStyle>
            <a:lvl1pPr>
              <a:defRPr sz="13100"/>
            </a:lvl1pPr>
            <a:lvl2pPr>
              <a:defRPr sz="11000"/>
            </a:lvl2pPr>
            <a:lvl3pPr>
              <a:defRPr sz="98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137" y="8596632"/>
            <a:ext cx="21825585" cy="3582668"/>
          </a:xfrm>
        </p:spPr>
        <p:txBody>
          <a:bodyPr anchor="b"/>
          <a:lstStyle>
            <a:lvl1pPr marL="0" indent="0">
              <a:buNone/>
              <a:defRPr sz="13100" b="1"/>
            </a:lvl1pPr>
            <a:lvl2pPr marL="2507943" indent="0">
              <a:buNone/>
              <a:defRPr sz="11000" b="1"/>
            </a:lvl2pPr>
            <a:lvl3pPr marL="5015886" indent="0">
              <a:buNone/>
              <a:defRPr sz="9800" b="1"/>
            </a:lvl3pPr>
            <a:lvl4pPr marL="7523830" indent="0">
              <a:buNone/>
              <a:defRPr sz="8800" b="1"/>
            </a:lvl4pPr>
            <a:lvl5pPr marL="10031773" indent="0">
              <a:buNone/>
              <a:defRPr sz="8800" b="1"/>
            </a:lvl5pPr>
            <a:lvl6pPr marL="12539716" indent="0">
              <a:buNone/>
              <a:defRPr sz="8800" b="1"/>
            </a:lvl6pPr>
            <a:lvl7pPr marL="15047659" indent="0">
              <a:buNone/>
              <a:defRPr sz="8800" b="1"/>
            </a:lvl7pPr>
            <a:lvl8pPr marL="17555602" indent="0">
              <a:buNone/>
              <a:defRPr sz="8800" b="1"/>
            </a:lvl8pPr>
            <a:lvl9pPr marL="20063545"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5083137" y="12179300"/>
            <a:ext cx="21825585" cy="22127212"/>
          </a:xfrm>
        </p:spPr>
        <p:txBody>
          <a:bodyPr/>
          <a:lstStyle>
            <a:lvl1pPr>
              <a:defRPr sz="13100"/>
            </a:lvl1pPr>
            <a:lvl2pPr>
              <a:defRPr sz="11000"/>
            </a:lvl2pPr>
            <a:lvl3pPr>
              <a:defRPr sz="98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CDAE02-6A19-49F6-AD71-685DE005D263}" type="datetime1">
              <a:rPr lang="en-US"/>
              <a:pPr>
                <a:defRPr/>
              </a:pPr>
              <a:t>10/27/2014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DED5B69-F824-4FF5-98DA-3103A5A49A4B}" type="slidenum">
              <a:rPr lang="en-US"/>
              <a:pPr>
                <a:defRPr/>
              </a:pPr>
              <a:t>‹#›</a:t>
            </a:fld>
            <a:endParaRPr lang="en-US"/>
          </a:p>
        </p:txBody>
      </p:sp>
    </p:spTree>
    <p:extLst>
      <p:ext uri="{BB962C8B-B14F-4D97-AF65-F5344CB8AC3E}">
        <p14:creationId xmlns:p14="http://schemas.microsoft.com/office/powerpoint/2010/main" val="83718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647B92-F4E1-45B9-8C3C-042199940011}" type="datetime1">
              <a:rPr lang="en-US"/>
              <a:pPr>
                <a:defRPr/>
              </a:pPr>
              <a:t>10/27/2014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EA8FBC3-DF70-46DF-958F-93DEF7797CBE}" type="slidenum">
              <a:rPr lang="en-US"/>
              <a:pPr>
                <a:defRPr/>
              </a:pPr>
              <a:t>‹#›</a:t>
            </a:fld>
            <a:endParaRPr lang="en-US"/>
          </a:p>
        </p:txBody>
      </p:sp>
    </p:spTree>
    <p:extLst>
      <p:ext uri="{BB962C8B-B14F-4D97-AF65-F5344CB8AC3E}">
        <p14:creationId xmlns:p14="http://schemas.microsoft.com/office/powerpoint/2010/main" val="32571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24CD3E-AEC5-42DF-9D87-3B425CE1FF0A}" type="datetime1">
              <a:rPr lang="en-US"/>
              <a:pPr>
                <a:defRPr/>
              </a:pPr>
              <a:t>10/27/2014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24BAE9-6B9B-46BF-B137-6F0117763E57}" type="slidenum">
              <a:rPr lang="en-US"/>
              <a:pPr>
                <a:defRPr/>
              </a:pPr>
              <a:t>‹#›</a:t>
            </a:fld>
            <a:endParaRPr lang="en-US"/>
          </a:p>
        </p:txBody>
      </p:sp>
    </p:spTree>
    <p:extLst>
      <p:ext uri="{BB962C8B-B14F-4D97-AF65-F5344CB8AC3E}">
        <p14:creationId xmlns:p14="http://schemas.microsoft.com/office/powerpoint/2010/main" val="423479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529080"/>
            <a:ext cx="16244890" cy="650748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19305270" y="1529084"/>
            <a:ext cx="27603450" cy="32777432"/>
          </a:xfrm>
        </p:spPr>
        <p:txBody>
          <a:bodyPr/>
          <a:lstStyle>
            <a:lvl1pPr>
              <a:defRPr sz="17600"/>
            </a:lvl1pPr>
            <a:lvl2pPr>
              <a:defRPr sz="15300"/>
            </a:lvl2pPr>
            <a:lvl3pPr>
              <a:defRPr sz="131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883" y="8036564"/>
            <a:ext cx="16244890" cy="26269952"/>
          </a:xfrm>
        </p:spPr>
        <p:txBody>
          <a:bodyPr/>
          <a:lstStyle>
            <a:lvl1pPr marL="0" indent="0">
              <a:buNone/>
              <a:defRPr sz="7700"/>
            </a:lvl1pPr>
            <a:lvl2pPr marL="2507943" indent="0">
              <a:buNone/>
              <a:defRPr sz="6600"/>
            </a:lvl2pPr>
            <a:lvl3pPr marL="5015886" indent="0">
              <a:buNone/>
              <a:defRPr sz="5500"/>
            </a:lvl3pPr>
            <a:lvl4pPr marL="7523830" indent="0">
              <a:buNone/>
              <a:defRPr sz="4900"/>
            </a:lvl4pPr>
            <a:lvl5pPr marL="10031773" indent="0">
              <a:buNone/>
              <a:defRPr sz="4900"/>
            </a:lvl5pPr>
            <a:lvl6pPr marL="12539716" indent="0">
              <a:buNone/>
              <a:defRPr sz="4900"/>
            </a:lvl6pPr>
            <a:lvl7pPr marL="15047659" indent="0">
              <a:buNone/>
              <a:defRPr sz="4900"/>
            </a:lvl7pPr>
            <a:lvl8pPr marL="17555602" indent="0">
              <a:buNone/>
              <a:defRPr sz="4900"/>
            </a:lvl8pPr>
            <a:lvl9pPr marL="20063545" indent="0">
              <a:buNone/>
              <a:defRPr sz="4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BCB299-1E65-4781-8553-4C04AD4A88B0}" type="datetime1">
              <a:rPr lang="en-US"/>
              <a:pPr>
                <a:defRPr/>
              </a:pPr>
              <a:t>10/27/2014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3AFDFC-479F-4511-B6E7-6F88CC89A6E7}" type="slidenum">
              <a:rPr lang="en-US"/>
              <a:pPr>
                <a:defRPr/>
              </a:pPr>
              <a:t>‹#›</a:t>
            </a:fld>
            <a:endParaRPr lang="en-US"/>
          </a:p>
        </p:txBody>
      </p:sp>
    </p:spTree>
    <p:extLst>
      <p:ext uri="{BB962C8B-B14F-4D97-AF65-F5344CB8AC3E}">
        <p14:creationId xmlns:p14="http://schemas.microsoft.com/office/powerpoint/2010/main" val="379902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6883360"/>
            <a:ext cx="29626560" cy="3173732"/>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9678355" y="3431540"/>
            <a:ext cx="29626560" cy="23042880"/>
          </a:xfrm>
        </p:spPr>
        <p:txBody>
          <a:bodyPr rtlCol="0">
            <a:normAutofit/>
          </a:bodyPr>
          <a:lstStyle>
            <a:lvl1pPr marL="0" indent="0">
              <a:buNone/>
              <a:defRPr sz="17600"/>
            </a:lvl1pPr>
            <a:lvl2pPr marL="2507943" indent="0">
              <a:buNone/>
              <a:defRPr sz="15300"/>
            </a:lvl2pPr>
            <a:lvl3pPr marL="5015886" indent="0">
              <a:buNone/>
              <a:defRPr sz="13100"/>
            </a:lvl3pPr>
            <a:lvl4pPr marL="7523830" indent="0">
              <a:buNone/>
              <a:defRPr sz="11000"/>
            </a:lvl4pPr>
            <a:lvl5pPr marL="10031773" indent="0">
              <a:buNone/>
              <a:defRPr sz="11000"/>
            </a:lvl5pPr>
            <a:lvl6pPr marL="12539716" indent="0">
              <a:buNone/>
              <a:defRPr sz="11000"/>
            </a:lvl6pPr>
            <a:lvl7pPr marL="15047659" indent="0">
              <a:buNone/>
              <a:defRPr sz="11000"/>
            </a:lvl7pPr>
            <a:lvl8pPr marL="17555602" indent="0">
              <a:buNone/>
              <a:defRPr sz="11000"/>
            </a:lvl8pPr>
            <a:lvl9pPr marL="20063545" indent="0">
              <a:buNone/>
              <a:defRPr sz="11000"/>
            </a:lvl9pPr>
          </a:lstStyle>
          <a:p>
            <a:pPr lvl="0"/>
            <a:endParaRPr lang="en-US" noProof="0" dirty="0" smtClean="0"/>
          </a:p>
        </p:txBody>
      </p:sp>
      <p:sp>
        <p:nvSpPr>
          <p:cNvPr id="4" name="Text Placeholder 3"/>
          <p:cNvSpPr>
            <a:spLocks noGrp="1"/>
          </p:cNvSpPr>
          <p:nvPr>
            <p:ph type="body" sz="half" idx="2"/>
          </p:nvPr>
        </p:nvSpPr>
        <p:spPr>
          <a:xfrm>
            <a:off x="9678355" y="30057092"/>
            <a:ext cx="29626560" cy="4507228"/>
          </a:xfrm>
        </p:spPr>
        <p:txBody>
          <a:bodyPr/>
          <a:lstStyle>
            <a:lvl1pPr marL="0" indent="0">
              <a:buNone/>
              <a:defRPr sz="7700"/>
            </a:lvl1pPr>
            <a:lvl2pPr marL="2507943" indent="0">
              <a:buNone/>
              <a:defRPr sz="6600"/>
            </a:lvl2pPr>
            <a:lvl3pPr marL="5015886" indent="0">
              <a:buNone/>
              <a:defRPr sz="5500"/>
            </a:lvl3pPr>
            <a:lvl4pPr marL="7523830" indent="0">
              <a:buNone/>
              <a:defRPr sz="4900"/>
            </a:lvl4pPr>
            <a:lvl5pPr marL="10031773" indent="0">
              <a:buNone/>
              <a:defRPr sz="4900"/>
            </a:lvl5pPr>
            <a:lvl6pPr marL="12539716" indent="0">
              <a:buNone/>
              <a:defRPr sz="4900"/>
            </a:lvl6pPr>
            <a:lvl7pPr marL="15047659" indent="0">
              <a:buNone/>
              <a:defRPr sz="4900"/>
            </a:lvl7pPr>
            <a:lvl8pPr marL="17555602" indent="0">
              <a:buNone/>
              <a:defRPr sz="4900"/>
            </a:lvl8pPr>
            <a:lvl9pPr marL="20063545" indent="0">
              <a:buNone/>
              <a:defRPr sz="4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929228-B72A-4D82-A36E-24752FDC313B}" type="datetime1">
              <a:rPr lang="en-US"/>
              <a:pPr>
                <a:defRPr/>
              </a:pPr>
              <a:t>10/27/2014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89189E-AA9D-44D7-9882-A920689AB94B}" type="slidenum">
              <a:rPr lang="en-US"/>
              <a:pPr>
                <a:defRPr/>
              </a:pPr>
              <a:t>‹#›</a:t>
            </a:fld>
            <a:endParaRPr lang="en-US"/>
          </a:p>
        </p:txBody>
      </p:sp>
    </p:spTree>
    <p:extLst>
      <p:ext uri="{BB962C8B-B14F-4D97-AF65-F5344CB8AC3E}">
        <p14:creationId xmlns:p14="http://schemas.microsoft.com/office/powerpoint/2010/main" val="413573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468563" y="1536700"/>
            <a:ext cx="44440475" cy="640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501589" tIns="250794" rIns="501589" bIns="250794"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468563" y="8959850"/>
            <a:ext cx="44440475" cy="25346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501589" tIns="250794" rIns="501589" bIns="25079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68563" y="35594925"/>
            <a:ext cx="11522075" cy="2044700"/>
          </a:xfrm>
          <a:prstGeom prst="rect">
            <a:avLst/>
          </a:prstGeom>
        </p:spPr>
        <p:txBody>
          <a:bodyPr vert="horz" wrap="square" lIns="501589" tIns="250794" rIns="501589" bIns="250794" numCol="1" anchor="ctr" anchorCtr="0" compatLnSpc="1">
            <a:prstTxWarp prst="textNoShape">
              <a:avLst/>
            </a:prstTxWarp>
          </a:bodyPr>
          <a:lstStyle>
            <a:lvl1pPr>
              <a:defRPr sz="6600">
                <a:solidFill>
                  <a:srgbClr val="898989"/>
                </a:solidFill>
                <a:latin typeface="Calibri" charset="0"/>
                <a:ea typeface="ＭＳ Ｐゴシック" charset="-128"/>
                <a:cs typeface="+mn-cs"/>
              </a:defRPr>
            </a:lvl1pPr>
          </a:lstStyle>
          <a:p>
            <a:pPr>
              <a:defRPr/>
            </a:pPr>
            <a:fld id="{9F621402-9C85-4ABF-9BC0-46580F5510EE}" type="datetime1">
              <a:rPr lang="en-US"/>
              <a:pPr>
                <a:defRPr/>
              </a:pPr>
              <a:t>10/27/2014</a:t>
            </a:fld>
            <a:endParaRPr lang="en-US"/>
          </a:p>
        </p:txBody>
      </p:sp>
      <p:sp>
        <p:nvSpPr>
          <p:cNvPr id="5" name="Footer Placeholder 4"/>
          <p:cNvSpPr>
            <a:spLocks noGrp="1"/>
          </p:cNvSpPr>
          <p:nvPr>
            <p:ph type="ftr" sz="quarter" idx="3"/>
          </p:nvPr>
        </p:nvSpPr>
        <p:spPr>
          <a:xfrm>
            <a:off x="16870363" y="35594925"/>
            <a:ext cx="15636875" cy="2044700"/>
          </a:xfrm>
          <a:prstGeom prst="rect">
            <a:avLst/>
          </a:prstGeom>
        </p:spPr>
        <p:txBody>
          <a:bodyPr vert="horz" lIns="501589" tIns="250794" rIns="501589" bIns="250794" rtlCol="0" anchor="ctr"/>
          <a:lstStyle>
            <a:lvl1pPr algn="ctr" defTabSz="2507943" fontAlgn="auto">
              <a:spcBef>
                <a:spcPts val="0"/>
              </a:spcBef>
              <a:spcAft>
                <a:spcPts val="0"/>
              </a:spcAft>
              <a:defRPr sz="66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5386963" y="35594925"/>
            <a:ext cx="11522075" cy="2044700"/>
          </a:xfrm>
          <a:prstGeom prst="rect">
            <a:avLst/>
          </a:prstGeom>
        </p:spPr>
        <p:txBody>
          <a:bodyPr vert="horz" wrap="square" lIns="501589" tIns="250794" rIns="501589" bIns="250794" numCol="1" anchor="ctr" anchorCtr="0" compatLnSpc="1">
            <a:prstTxWarp prst="textNoShape">
              <a:avLst/>
            </a:prstTxWarp>
          </a:bodyPr>
          <a:lstStyle>
            <a:lvl1pPr algn="r">
              <a:defRPr sz="6600">
                <a:solidFill>
                  <a:srgbClr val="898989"/>
                </a:solidFill>
                <a:latin typeface="Calibri" charset="0"/>
                <a:ea typeface="ＭＳ Ｐゴシック" charset="-128"/>
                <a:cs typeface="+mn-cs"/>
              </a:defRPr>
            </a:lvl1pPr>
          </a:lstStyle>
          <a:p>
            <a:pPr>
              <a:defRPr/>
            </a:pPr>
            <a:fld id="{266D4DA6-A7B5-44DD-B0A0-E34FDD6494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6663" rtl="0" eaLnBrk="0" fontAlgn="base" hangingPunct="0">
        <a:spcBef>
          <a:spcPct val="0"/>
        </a:spcBef>
        <a:spcAft>
          <a:spcPct val="0"/>
        </a:spcAft>
        <a:defRPr sz="24100" kern="1200">
          <a:solidFill>
            <a:schemeClr val="tx1"/>
          </a:solidFill>
          <a:latin typeface="+mj-lt"/>
          <a:ea typeface="MS PGothic" pitchFamily="34" charset="-128"/>
          <a:cs typeface="ＭＳ Ｐゴシック" charset="-128"/>
        </a:defRPr>
      </a:lvl1pPr>
      <a:lvl2pPr algn="ctr" defTabSz="2506663" rtl="0" eaLnBrk="0" fontAlgn="base" hangingPunct="0">
        <a:spcBef>
          <a:spcPct val="0"/>
        </a:spcBef>
        <a:spcAft>
          <a:spcPct val="0"/>
        </a:spcAft>
        <a:defRPr sz="24100">
          <a:solidFill>
            <a:schemeClr val="tx1"/>
          </a:solidFill>
          <a:latin typeface="Calibri" charset="0"/>
          <a:ea typeface="MS PGothic" pitchFamily="34" charset="-128"/>
          <a:cs typeface="ＭＳ Ｐゴシック" charset="-128"/>
        </a:defRPr>
      </a:lvl2pPr>
      <a:lvl3pPr algn="ctr" defTabSz="2506663" rtl="0" eaLnBrk="0" fontAlgn="base" hangingPunct="0">
        <a:spcBef>
          <a:spcPct val="0"/>
        </a:spcBef>
        <a:spcAft>
          <a:spcPct val="0"/>
        </a:spcAft>
        <a:defRPr sz="24100">
          <a:solidFill>
            <a:schemeClr val="tx1"/>
          </a:solidFill>
          <a:latin typeface="Calibri" charset="0"/>
          <a:ea typeface="MS PGothic" pitchFamily="34" charset="-128"/>
          <a:cs typeface="ＭＳ Ｐゴシック" charset="-128"/>
        </a:defRPr>
      </a:lvl3pPr>
      <a:lvl4pPr algn="ctr" defTabSz="2506663" rtl="0" eaLnBrk="0" fontAlgn="base" hangingPunct="0">
        <a:spcBef>
          <a:spcPct val="0"/>
        </a:spcBef>
        <a:spcAft>
          <a:spcPct val="0"/>
        </a:spcAft>
        <a:defRPr sz="24100">
          <a:solidFill>
            <a:schemeClr val="tx1"/>
          </a:solidFill>
          <a:latin typeface="Calibri" charset="0"/>
          <a:ea typeface="MS PGothic" pitchFamily="34" charset="-128"/>
          <a:cs typeface="ＭＳ Ｐゴシック" charset="-128"/>
        </a:defRPr>
      </a:lvl4pPr>
      <a:lvl5pPr algn="ctr" defTabSz="2506663" rtl="0" eaLnBrk="0" fontAlgn="base" hangingPunct="0">
        <a:spcBef>
          <a:spcPct val="0"/>
        </a:spcBef>
        <a:spcAft>
          <a:spcPct val="0"/>
        </a:spcAft>
        <a:defRPr sz="24100">
          <a:solidFill>
            <a:schemeClr val="tx1"/>
          </a:solidFill>
          <a:latin typeface="Calibri" charset="0"/>
          <a:ea typeface="MS PGothic" pitchFamily="34" charset="-128"/>
          <a:cs typeface="ＭＳ Ｐゴシック" charset="-128"/>
        </a:defRPr>
      </a:lvl5pPr>
      <a:lvl6pPr marL="522488" algn="ctr" defTabSz="2507217" rtl="0" fontAlgn="base">
        <a:spcBef>
          <a:spcPct val="0"/>
        </a:spcBef>
        <a:spcAft>
          <a:spcPct val="0"/>
        </a:spcAft>
        <a:defRPr sz="24100">
          <a:solidFill>
            <a:schemeClr val="tx1"/>
          </a:solidFill>
          <a:latin typeface="Calibri" charset="0"/>
          <a:ea typeface="ＭＳ Ｐゴシック" charset="-128"/>
          <a:cs typeface="ＭＳ Ｐゴシック" charset="-128"/>
        </a:defRPr>
      </a:lvl6pPr>
      <a:lvl7pPr marL="1044976" algn="ctr" defTabSz="2507217" rtl="0" fontAlgn="base">
        <a:spcBef>
          <a:spcPct val="0"/>
        </a:spcBef>
        <a:spcAft>
          <a:spcPct val="0"/>
        </a:spcAft>
        <a:defRPr sz="24100">
          <a:solidFill>
            <a:schemeClr val="tx1"/>
          </a:solidFill>
          <a:latin typeface="Calibri" charset="0"/>
          <a:ea typeface="ＭＳ Ｐゴシック" charset="-128"/>
          <a:cs typeface="ＭＳ Ｐゴシック" charset="-128"/>
        </a:defRPr>
      </a:lvl7pPr>
      <a:lvl8pPr marL="1567464" algn="ctr" defTabSz="2507217" rtl="0" fontAlgn="base">
        <a:spcBef>
          <a:spcPct val="0"/>
        </a:spcBef>
        <a:spcAft>
          <a:spcPct val="0"/>
        </a:spcAft>
        <a:defRPr sz="24100">
          <a:solidFill>
            <a:schemeClr val="tx1"/>
          </a:solidFill>
          <a:latin typeface="Calibri" charset="0"/>
          <a:ea typeface="ＭＳ Ｐゴシック" charset="-128"/>
          <a:cs typeface="ＭＳ Ｐゴシック" charset="-128"/>
        </a:defRPr>
      </a:lvl8pPr>
      <a:lvl9pPr marL="2089953" algn="ctr" defTabSz="2507217" rtl="0" fontAlgn="base">
        <a:spcBef>
          <a:spcPct val="0"/>
        </a:spcBef>
        <a:spcAft>
          <a:spcPct val="0"/>
        </a:spcAft>
        <a:defRPr sz="24100">
          <a:solidFill>
            <a:schemeClr val="tx1"/>
          </a:solidFill>
          <a:latin typeface="Calibri" charset="0"/>
          <a:ea typeface="ＭＳ Ｐゴシック" charset="-128"/>
          <a:cs typeface="ＭＳ Ｐゴシック" charset="-128"/>
        </a:defRPr>
      </a:lvl9pPr>
    </p:titleStyle>
    <p:bodyStyle>
      <a:lvl1pPr marL="1878013" indent="-1878013" algn="l" defTabSz="2506663" rtl="0" eaLnBrk="0" fontAlgn="base" hangingPunct="0">
        <a:spcBef>
          <a:spcPct val="20000"/>
        </a:spcBef>
        <a:spcAft>
          <a:spcPct val="0"/>
        </a:spcAft>
        <a:buFont typeface="Arial" charset="0"/>
        <a:buChar char="•"/>
        <a:defRPr sz="17600" kern="1200">
          <a:solidFill>
            <a:schemeClr val="tx1"/>
          </a:solidFill>
          <a:latin typeface="+mn-lt"/>
          <a:ea typeface="MS PGothic" pitchFamily="34" charset="-128"/>
          <a:cs typeface="ＭＳ Ｐゴシック" charset="-128"/>
        </a:defRPr>
      </a:lvl1pPr>
      <a:lvl2pPr marL="4073525" indent="-1566863" algn="l" defTabSz="2506663" rtl="0" eaLnBrk="0" fontAlgn="base" hangingPunct="0">
        <a:spcBef>
          <a:spcPct val="20000"/>
        </a:spcBef>
        <a:spcAft>
          <a:spcPct val="0"/>
        </a:spcAft>
        <a:buFont typeface="Arial" charset="0"/>
        <a:buChar char="–"/>
        <a:defRPr sz="15300" kern="1200">
          <a:solidFill>
            <a:schemeClr val="tx1"/>
          </a:solidFill>
          <a:latin typeface="+mn-lt"/>
          <a:ea typeface="MS PGothic" pitchFamily="34" charset="-128"/>
          <a:cs typeface="+mn-cs"/>
        </a:defRPr>
      </a:lvl2pPr>
      <a:lvl3pPr marL="6269038" indent="-1252538" algn="l" defTabSz="2506663" rtl="0" eaLnBrk="0" fontAlgn="base" hangingPunct="0">
        <a:spcBef>
          <a:spcPct val="20000"/>
        </a:spcBef>
        <a:spcAft>
          <a:spcPct val="0"/>
        </a:spcAft>
        <a:buFont typeface="Arial" charset="0"/>
        <a:buChar char="•"/>
        <a:defRPr sz="13100" kern="1200">
          <a:solidFill>
            <a:schemeClr val="tx1"/>
          </a:solidFill>
          <a:latin typeface="+mn-lt"/>
          <a:ea typeface="MS PGothic" pitchFamily="34" charset="-128"/>
          <a:cs typeface="+mn-cs"/>
        </a:defRPr>
      </a:lvl3pPr>
      <a:lvl4pPr marL="8775700" indent="-1252538" algn="l" defTabSz="2506663" rtl="0" eaLnBrk="0" fontAlgn="base" hangingPunct="0">
        <a:spcBef>
          <a:spcPct val="20000"/>
        </a:spcBef>
        <a:spcAft>
          <a:spcPct val="0"/>
        </a:spcAft>
        <a:buFont typeface="Arial" charset="0"/>
        <a:buChar char="–"/>
        <a:defRPr sz="11000" kern="1200">
          <a:solidFill>
            <a:schemeClr val="tx1"/>
          </a:solidFill>
          <a:latin typeface="+mn-lt"/>
          <a:ea typeface="MS PGothic" pitchFamily="34" charset="-128"/>
          <a:cs typeface="+mn-cs"/>
        </a:defRPr>
      </a:lvl4pPr>
      <a:lvl5pPr marL="11283950" indent="-1252538" algn="l" defTabSz="2506663" rtl="0" eaLnBrk="0" fontAlgn="base" hangingPunct="0">
        <a:spcBef>
          <a:spcPct val="20000"/>
        </a:spcBef>
        <a:spcAft>
          <a:spcPct val="0"/>
        </a:spcAft>
        <a:buFont typeface="Arial" charset="0"/>
        <a:buChar char="»"/>
        <a:defRPr sz="11000" kern="1200">
          <a:solidFill>
            <a:schemeClr val="tx1"/>
          </a:solidFill>
          <a:latin typeface="+mn-lt"/>
          <a:ea typeface="MS PGothic" pitchFamily="34" charset="-128"/>
          <a:cs typeface="+mn-cs"/>
        </a:defRPr>
      </a:lvl5pPr>
      <a:lvl6pPr marL="13793687" indent="-1253972" algn="l" defTabSz="2507943" rtl="0" eaLnBrk="1" latinLnBrk="0" hangingPunct="1">
        <a:spcBef>
          <a:spcPct val="20000"/>
        </a:spcBef>
        <a:buFont typeface="Arial"/>
        <a:buChar char="•"/>
        <a:defRPr sz="11000" kern="1200">
          <a:solidFill>
            <a:schemeClr val="tx1"/>
          </a:solidFill>
          <a:latin typeface="+mn-lt"/>
          <a:ea typeface="+mn-ea"/>
          <a:cs typeface="+mn-cs"/>
        </a:defRPr>
      </a:lvl6pPr>
      <a:lvl7pPr marL="16301631" indent="-1253972" algn="l" defTabSz="2507943" rtl="0" eaLnBrk="1" latinLnBrk="0" hangingPunct="1">
        <a:spcBef>
          <a:spcPct val="20000"/>
        </a:spcBef>
        <a:buFont typeface="Arial"/>
        <a:buChar char="•"/>
        <a:defRPr sz="11000" kern="1200">
          <a:solidFill>
            <a:schemeClr val="tx1"/>
          </a:solidFill>
          <a:latin typeface="+mn-lt"/>
          <a:ea typeface="+mn-ea"/>
          <a:cs typeface="+mn-cs"/>
        </a:defRPr>
      </a:lvl7pPr>
      <a:lvl8pPr marL="18809574" indent="-1253972" algn="l" defTabSz="2507943" rtl="0" eaLnBrk="1" latinLnBrk="0" hangingPunct="1">
        <a:spcBef>
          <a:spcPct val="20000"/>
        </a:spcBef>
        <a:buFont typeface="Arial"/>
        <a:buChar char="•"/>
        <a:defRPr sz="11000" kern="1200">
          <a:solidFill>
            <a:schemeClr val="tx1"/>
          </a:solidFill>
          <a:latin typeface="+mn-lt"/>
          <a:ea typeface="+mn-ea"/>
          <a:cs typeface="+mn-cs"/>
        </a:defRPr>
      </a:lvl8pPr>
      <a:lvl9pPr marL="21317517" indent="-1253972" algn="l" defTabSz="2507943" rtl="0" eaLnBrk="1" latinLnBrk="0" hangingPunct="1">
        <a:spcBef>
          <a:spcPct val="20000"/>
        </a:spcBef>
        <a:buFont typeface="Arial"/>
        <a:buChar char="•"/>
        <a:defRPr sz="11000" kern="1200">
          <a:solidFill>
            <a:schemeClr val="tx1"/>
          </a:solidFill>
          <a:latin typeface="+mn-lt"/>
          <a:ea typeface="+mn-ea"/>
          <a:cs typeface="+mn-cs"/>
        </a:defRPr>
      </a:lvl9pPr>
    </p:bodyStyle>
    <p:otherStyle>
      <a:defPPr>
        <a:defRPr lang="en-US"/>
      </a:defPPr>
      <a:lvl1pPr marL="0" algn="l" defTabSz="2507943" rtl="0" eaLnBrk="1" latinLnBrk="0" hangingPunct="1">
        <a:defRPr sz="9800" kern="1200">
          <a:solidFill>
            <a:schemeClr val="tx1"/>
          </a:solidFill>
          <a:latin typeface="+mn-lt"/>
          <a:ea typeface="+mn-ea"/>
          <a:cs typeface="+mn-cs"/>
        </a:defRPr>
      </a:lvl1pPr>
      <a:lvl2pPr marL="2507943" algn="l" defTabSz="2507943" rtl="0" eaLnBrk="1" latinLnBrk="0" hangingPunct="1">
        <a:defRPr sz="9800" kern="1200">
          <a:solidFill>
            <a:schemeClr val="tx1"/>
          </a:solidFill>
          <a:latin typeface="+mn-lt"/>
          <a:ea typeface="+mn-ea"/>
          <a:cs typeface="+mn-cs"/>
        </a:defRPr>
      </a:lvl2pPr>
      <a:lvl3pPr marL="5015886" algn="l" defTabSz="2507943" rtl="0" eaLnBrk="1" latinLnBrk="0" hangingPunct="1">
        <a:defRPr sz="9800" kern="1200">
          <a:solidFill>
            <a:schemeClr val="tx1"/>
          </a:solidFill>
          <a:latin typeface="+mn-lt"/>
          <a:ea typeface="+mn-ea"/>
          <a:cs typeface="+mn-cs"/>
        </a:defRPr>
      </a:lvl3pPr>
      <a:lvl4pPr marL="7523830" algn="l" defTabSz="2507943" rtl="0" eaLnBrk="1" latinLnBrk="0" hangingPunct="1">
        <a:defRPr sz="9800" kern="1200">
          <a:solidFill>
            <a:schemeClr val="tx1"/>
          </a:solidFill>
          <a:latin typeface="+mn-lt"/>
          <a:ea typeface="+mn-ea"/>
          <a:cs typeface="+mn-cs"/>
        </a:defRPr>
      </a:lvl4pPr>
      <a:lvl5pPr marL="10031773" algn="l" defTabSz="2507943" rtl="0" eaLnBrk="1" latinLnBrk="0" hangingPunct="1">
        <a:defRPr sz="9800" kern="1200">
          <a:solidFill>
            <a:schemeClr val="tx1"/>
          </a:solidFill>
          <a:latin typeface="+mn-lt"/>
          <a:ea typeface="+mn-ea"/>
          <a:cs typeface="+mn-cs"/>
        </a:defRPr>
      </a:lvl5pPr>
      <a:lvl6pPr marL="12539716" algn="l" defTabSz="2507943" rtl="0" eaLnBrk="1" latinLnBrk="0" hangingPunct="1">
        <a:defRPr sz="9800" kern="1200">
          <a:solidFill>
            <a:schemeClr val="tx1"/>
          </a:solidFill>
          <a:latin typeface="+mn-lt"/>
          <a:ea typeface="+mn-ea"/>
          <a:cs typeface="+mn-cs"/>
        </a:defRPr>
      </a:lvl6pPr>
      <a:lvl7pPr marL="15047659" algn="l" defTabSz="2507943" rtl="0" eaLnBrk="1" latinLnBrk="0" hangingPunct="1">
        <a:defRPr sz="9800" kern="1200">
          <a:solidFill>
            <a:schemeClr val="tx1"/>
          </a:solidFill>
          <a:latin typeface="+mn-lt"/>
          <a:ea typeface="+mn-ea"/>
          <a:cs typeface="+mn-cs"/>
        </a:defRPr>
      </a:lvl7pPr>
      <a:lvl8pPr marL="17555602" algn="l" defTabSz="2507943" rtl="0" eaLnBrk="1" latinLnBrk="0" hangingPunct="1">
        <a:defRPr sz="9800" kern="1200">
          <a:solidFill>
            <a:schemeClr val="tx1"/>
          </a:solidFill>
          <a:latin typeface="+mn-lt"/>
          <a:ea typeface="+mn-ea"/>
          <a:cs typeface="+mn-cs"/>
        </a:defRPr>
      </a:lvl8pPr>
      <a:lvl9pPr marL="20063545" algn="l" defTabSz="2507943"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hyperlink" Target="mailto:Meghanbm@uic.edu" TargetMode="External"/><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chart" Target="../charts/chart1.xml"/><Relationship Id="rId4" Type="http://schemas.openxmlformats.org/officeDocument/2006/relationships/hyperlink" Target="mailto:Samantha.Goldman@Vanderbilt.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98276" y="45746"/>
            <a:ext cx="49425222" cy="6492240"/>
          </a:xfrm>
          <a:prstGeom prst="rect">
            <a:avLst/>
          </a:prstGeom>
          <a:solidFill>
            <a:schemeClr val="tx1"/>
          </a:solidFill>
          <a:ln>
            <a:noFill/>
          </a:ln>
          <a:extLst/>
        </p:spPr>
        <p:txBody>
          <a:bodyPr wrap="square" lIns="457200" tIns="457200" rIns="457200" bIns="457200">
            <a:spAutoFit/>
          </a:bodyPr>
          <a:lstStyle/>
          <a:p>
            <a:pPr defTabSz="4389438"/>
            <a:endParaRPr lang="en-US" sz="2900" dirty="0">
              <a:latin typeface="Arial Narrow" pitchFamily="34" charset="0"/>
            </a:endParaRPr>
          </a:p>
        </p:txBody>
      </p:sp>
      <p:sp>
        <p:nvSpPr>
          <p:cNvPr id="2051" name="Rectangle 5"/>
          <p:cNvSpPr>
            <a:spLocks noChangeArrowheads="1"/>
          </p:cNvSpPr>
          <p:nvPr/>
        </p:nvSpPr>
        <p:spPr bwMode="auto">
          <a:xfrm>
            <a:off x="98277" y="5674762"/>
            <a:ext cx="49425222" cy="32353736"/>
          </a:xfrm>
          <a:prstGeom prst="rect">
            <a:avLst/>
          </a:prstGeom>
          <a:solidFill>
            <a:srgbClr val="000000"/>
          </a:solidFill>
          <a:ln>
            <a:noFill/>
          </a:ln>
          <a:extLst/>
        </p:spPr>
        <p:txBody>
          <a:bodyPr wrap="square" lIns="457200" tIns="457200" rIns="457200" bIns="457200">
            <a:spAutoFit/>
          </a:bodyPr>
          <a:lstStyle/>
          <a:p>
            <a:pPr defTabSz="4389438"/>
            <a:endParaRPr lang="en-US" sz="2900" dirty="0">
              <a:latin typeface="Arial Narrow" pitchFamily="34" charset="0"/>
            </a:endParaRPr>
          </a:p>
        </p:txBody>
      </p:sp>
      <p:sp>
        <p:nvSpPr>
          <p:cNvPr id="2053" name="Rectangle 9"/>
          <p:cNvSpPr>
            <a:spLocks noChangeArrowheads="1"/>
          </p:cNvSpPr>
          <p:nvPr/>
        </p:nvSpPr>
        <p:spPr bwMode="auto">
          <a:xfrm>
            <a:off x="514350" y="273050"/>
            <a:ext cx="49377600" cy="2800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8800" dirty="0" smtClean="0">
                <a:solidFill>
                  <a:srgbClr val="FCAF23"/>
                </a:solidFill>
              </a:rPr>
              <a:t>Engaging </a:t>
            </a:r>
            <a:r>
              <a:rPr lang="en-US" sz="8800" dirty="0">
                <a:solidFill>
                  <a:srgbClr val="FCAF23"/>
                </a:solidFill>
              </a:rPr>
              <a:t>Families and Schools in Non-adversarial Conflict Resolution: </a:t>
            </a:r>
            <a:endParaRPr lang="en-US" sz="8800" dirty="0" smtClean="0">
              <a:solidFill>
                <a:srgbClr val="FCAF23"/>
              </a:solidFill>
            </a:endParaRPr>
          </a:p>
          <a:p>
            <a:pPr algn="ctr"/>
            <a:r>
              <a:rPr lang="en-US" sz="8800" dirty="0" smtClean="0">
                <a:solidFill>
                  <a:srgbClr val="FCAF23"/>
                </a:solidFill>
              </a:rPr>
              <a:t>Advocacy</a:t>
            </a:r>
            <a:r>
              <a:rPr lang="en-US" sz="8800" dirty="0">
                <a:solidFill>
                  <a:srgbClr val="FCAF23"/>
                </a:solidFill>
              </a:rPr>
              <a:t>, Facilitated-IEPs, and Procedural Safeguards</a:t>
            </a:r>
            <a:endParaRPr lang="en-US" sz="8800" b="1" dirty="0" smtClean="0">
              <a:solidFill>
                <a:srgbClr val="FCAF23"/>
              </a:solidFill>
              <a:latin typeface="+mn-lt"/>
            </a:endParaRPr>
          </a:p>
        </p:txBody>
      </p:sp>
      <p:sp>
        <p:nvSpPr>
          <p:cNvPr id="2054" name="Rectangle 10"/>
          <p:cNvSpPr>
            <a:spLocks noChangeArrowheads="1"/>
          </p:cNvSpPr>
          <p:nvPr/>
        </p:nvSpPr>
        <p:spPr bwMode="auto">
          <a:xfrm>
            <a:off x="4049482" y="4056955"/>
            <a:ext cx="15926641" cy="1977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lnSpc>
                <a:spcPct val="80000"/>
              </a:lnSpc>
            </a:pPr>
            <a:r>
              <a:rPr lang="en-US" sz="7500" dirty="0" smtClean="0">
                <a:solidFill>
                  <a:srgbClr val="FCAF23"/>
                </a:solidFill>
                <a:latin typeface="+mn-lt"/>
              </a:rPr>
              <a:t>Carolyn Q. </a:t>
            </a:r>
            <a:r>
              <a:rPr lang="en-US" sz="7500" dirty="0" smtClean="0">
                <a:solidFill>
                  <a:srgbClr val="FCAF23"/>
                </a:solidFill>
                <a:latin typeface="+mn-lt"/>
              </a:rPr>
              <a:t>Mason</a:t>
            </a:r>
          </a:p>
          <a:p>
            <a:pPr algn="ctr">
              <a:lnSpc>
                <a:spcPct val="80000"/>
              </a:lnSpc>
            </a:pPr>
            <a:r>
              <a:rPr lang="en-US" sz="7500" dirty="0" smtClean="0">
                <a:solidFill>
                  <a:srgbClr val="FCAF23"/>
                </a:solidFill>
                <a:latin typeface="+mn-lt"/>
              </a:rPr>
              <a:t>Vanderbilt University </a:t>
            </a:r>
            <a:endParaRPr lang="en-US" sz="7500" dirty="0">
              <a:solidFill>
                <a:srgbClr val="FCAF23"/>
              </a:solidFill>
              <a:latin typeface="+mn-lt"/>
            </a:endParaRPr>
          </a:p>
        </p:txBody>
      </p:sp>
      <p:sp>
        <p:nvSpPr>
          <p:cNvPr id="2065" name="Text Box 14"/>
          <p:cNvSpPr txBox="1">
            <a:spLocks noChangeArrowheads="1"/>
          </p:cNvSpPr>
          <p:nvPr/>
        </p:nvSpPr>
        <p:spPr bwMode="auto">
          <a:xfrm>
            <a:off x="25350690" y="20662726"/>
            <a:ext cx="13881421" cy="16752909"/>
          </a:xfrm>
          <a:prstGeom prst="rect">
            <a:avLst/>
          </a:prstGeom>
          <a:solidFill>
            <a:schemeClr val="bg1"/>
          </a:solidFill>
          <a:ln>
            <a:noFill/>
          </a:ln>
          <a:extLst/>
        </p:spPr>
        <p:txBody>
          <a:bodyPr lIns="457200" tIns="457200" rIns="457200" bIns="457200"/>
          <a:lstStyle>
            <a:lvl1pPr eaLnBrk="0" hangingPunct="0">
              <a:defRPr sz="9800">
                <a:solidFill>
                  <a:schemeClr val="tx1"/>
                </a:solidFill>
                <a:latin typeface="Arial" charset="0"/>
                <a:ea typeface="ＭＳ Ｐゴシック" charset="-128"/>
              </a:defRPr>
            </a:lvl1pPr>
            <a:lvl2pPr marL="742950" indent="-285750" eaLnBrk="0" hangingPunct="0">
              <a:defRPr sz="9800">
                <a:solidFill>
                  <a:schemeClr val="tx1"/>
                </a:solidFill>
                <a:latin typeface="Arial" charset="0"/>
                <a:ea typeface="ＭＳ Ｐゴシック" charset="-128"/>
              </a:defRPr>
            </a:lvl2pPr>
            <a:lvl3pPr marL="1143000" indent="-228600" eaLnBrk="0" hangingPunct="0">
              <a:defRPr sz="9800">
                <a:solidFill>
                  <a:schemeClr val="tx1"/>
                </a:solidFill>
                <a:latin typeface="Arial" charset="0"/>
                <a:ea typeface="ＭＳ Ｐゴシック" charset="-128"/>
              </a:defRPr>
            </a:lvl3pPr>
            <a:lvl4pPr marL="1600200" indent="-228600" eaLnBrk="0" hangingPunct="0">
              <a:defRPr sz="9800">
                <a:solidFill>
                  <a:schemeClr val="tx1"/>
                </a:solidFill>
                <a:latin typeface="Arial" charset="0"/>
                <a:ea typeface="ＭＳ Ｐゴシック" charset="-128"/>
              </a:defRPr>
            </a:lvl4pPr>
            <a:lvl5pPr marL="2057400" indent="-228600" eaLnBrk="0" hangingPunct="0">
              <a:defRPr sz="9800">
                <a:solidFill>
                  <a:schemeClr val="tx1"/>
                </a:solidFill>
                <a:latin typeface="Arial" charset="0"/>
                <a:ea typeface="ＭＳ Ｐゴシック" charset="-128"/>
              </a:defRPr>
            </a:lvl5pPr>
            <a:lvl6pPr marL="2514600" indent="-228600" defTabSz="2506663" eaLnBrk="0" fontAlgn="base" hangingPunct="0">
              <a:spcBef>
                <a:spcPct val="0"/>
              </a:spcBef>
              <a:spcAft>
                <a:spcPct val="0"/>
              </a:spcAft>
              <a:defRPr sz="9800">
                <a:solidFill>
                  <a:schemeClr val="tx1"/>
                </a:solidFill>
                <a:latin typeface="Arial" charset="0"/>
                <a:ea typeface="ＭＳ Ｐゴシック" charset="-128"/>
              </a:defRPr>
            </a:lvl6pPr>
            <a:lvl7pPr marL="2971800" indent="-228600" defTabSz="2506663" eaLnBrk="0" fontAlgn="base" hangingPunct="0">
              <a:spcBef>
                <a:spcPct val="0"/>
              </a:spcBef>
              <a:spcAft>
                <a:spcPct val="0"/>
              </a:spcAft>
              <a:defRPr sz="9800">
                <a:solidFill>
                  <a:schemeClr val="tx1"/>
                </a:solidFill>
                <a:latin typeface="Arial" charset="0"/>
                <a:ea typeface="ＭＳ Ｐゴシック" charset="-128"/>
              </a:defRPr>
            </a:lvl7pPr>
            <a:lvl8pPr marL="3429000" indent="-228600" defTabSz="2506663" eaLnBrk="0" fontAlgn="base" hangingPunct="0">
              <a:spcBef>
                <a:spcPct val="0"/>
              </a:spcBef>
              <a:spcAft>
                <a:spcPct val="0"/>
              </a:spcAft>
              <a:defRPr sz="9800">
                <a:solidFill>
                  <a:schemeClr val="tx1"/>
                </a:solidFill>
                <a:latin typeface="Arial" charset="0"/>
                <a:ea typeface="ＭＳ Ｐゴシック" charset="-128"/>
              </a:defRPr>
            </a:lvl8pPr>
            <a:lvl9pPr marL="3886200" indent="-228600" defTabSz="2506663" eaLnBrk="0" fontAlgn="base" hangingPunct="0">
              <a:spcBef>
                <a:spcPct val="0"/>
              </a:spcBef>
              <a:spcAft>
                <a:spcPct val="0"/>
              </a:spcAft>
              <a:defRPr sz="9800">
                <a:solidFill>
                  <a:schemeClr val="tx1"/>
                </a:solidFill>
                <a:latin typeface="Arial" charset="0"/>
                <a:ea typeface="ＭＳ Ｐゴシック" charset="-128"/>
              </a:defRPr>
            </a:lvl9pPr>
          </a:lstStyle>
          <a:p>
            <a:pPr eaLnBrk="1" hangingPunct="1">
              <a:defRPr/>
            </a:pPr>
            <a:r>
              <a:rPr lang="en-US" sz="3600" b="1" i="1" dirty="0" smtClean="0">
                <a:solidFill>
                  <a:srgbClr val="800000"/>
                </a:solidFill>
                <a:latin typeface="+mn-lt"/>
                <a:cs typeface="+mn-cs"/>
              </a:rPr>
              <a:t>Conclusions</a:t>
            </a:r>
          </a:p>
          <a:p>
            <a:pPr marL="571500" lvl="0" indent="-571500" eaLnBrk="1" hangingPunct="1">
              <a:buFont typeface="Arial" charset="0"/>
              <a:buChar char="•"/>
            </a:pPr>
            <a:r>
              <a:rPr lang="en-US" sz="2800" dirty="0" smtClean="0">
                <a:solidFill>
                  <a:prstClr val="black"/>
                </a:solidFill>
                <a:latin typeface="+mn-lt"/>
                <a:ea typeface="MS PGothic" pitchFamily="34" charset="-128"/>
              </a:rPr>
              <a:t>25 out of 43 states that responded to survey are using FIEP.</a:t>
            </a:r>
          </a:p>
          <a:p>
            <a:pPr marL="571500" lvl="0" indent="-571500" eaLnBrk="1" hangingPunct="1">
              <a:buFont typeface="Arial" charset="0"/>
              <a:buChar char="•"/>
            </a:pPr>
            <a:endParaRPr lang="en-US" sz="1200" dirty="0" smtClean="0">
              <a:solidFill>
                <a:prstClr val="black"/>
              </a:solidFill>
              <a:latin typeface="+mn-lt"/>
              <a:ea typeface="MS PGothic" pitchFamily="34" charset="-128"/>
            </a:endParaRPr>
          </a:p>
          <a:p>
            <a:pPr marL="571500" lvl="0" indent="-571500" eaLnBrk="1" hangingPunct="1">
              <a:buFont typeface="Arial" charset="0"/>
              <a:buChar char="•"/>
            </a:pPr>
            <a:r>
              <a:rPr lang="en-US" sz="2800" dirty="0" smtClean="0">
                <a:solidFill>
                  <a:prstClr val="black"/>
                </a:solidFill>
                <a:latin typeface="+mn-lt"/>
                <a:ea typeface="MS PGothic" pitchFamily="34" charset="-128"/>
              </a:rPr>
              <a:t>Of the 19 states that responded to our survey not currently using FIEP, 12 are considering it. </a:t>
            </a:r>
          </a:p>
          <a:p>
            <a:pPr lvl="0" eaLnBrk="1" hangingPunct="1"/>
            <a:endParaRPr lang="en-US" sz="1200" dirty="0" smtClean="0">
              <a:solidFill>
                <a:prstClr val="black"/>
              </a:solidFill>
              <a:latin typeface="+mn-lt"/>
              <a:ea typeface="MS PGothic" pitchFamily="34" charset="-128"/>
            </a:endParaRPr>
          </a:p>
          <a:p>
            <a:pPr marL="571500" lvl="0" indent="-571500" eaLnBrk="1" hangingPunct="1">
              <a:buFont typeface="Arial" charset="0"/>
              <a:buChar char="•"/>
            </a:pPr>
            <a:r>
              <a:rPr lang="en-US" sz="2800" dirty="0" smtClean="0">
                <a:solidFill>
                  <a:prstClr val="black"/>
                </a:solidFill>
                <a:latin typeface="+mn-lt"/>
                <a:ea typeface="MS PGothic" pitchFamily="34" charset="-128"/>
              </a:rPr>
              <a:t>23 of 25 states keep track of the number of FIEP requests received and completed.</a:t>
            </a:r>
          </a:p>
          <a:p>
            <a:pPr lvl="0" eaLnBrk="1" hangingPunct="1"/>
            <a:endParaRPr lang="en-US" sz="1200" dirty="0" smtClean="0">
              <a:solidFill>
                <a:prstClr val="black"/>
              </a:solidFill>
              <a:latin typeface="+mn-lt"/>
              <a:ea typeface="MS PGothic" pitchFamily="34" charset="-128"/>
            </a:endParaRPr>
          </a:p>
          <a:p>
            <a:pPr marL="571500" lvl="0" indent="-571500" eaLnBrk="1" hangingPunct="1">
              <a:buFont typeface="Arial" charset="0"/>
              <a:buChar char="•"/>
            </a:pPr>
            <a:r>
              <a:rPr lang="en-US" sz="2800" dirty="0" smtClean="0">
                <a:solidFill>
                  <a:prstClr val="black"/>
                </a:solidFill>
                <a:latin typeface="+mn-lt"/>
                <a:ea typeface="MS PGothic" pitchFamily="34" charset="-128"/>
              </a:rPr>
              <a:t>The majority of states (13) that use FIEP collect data regarding those that reach full consensus, no consensus and partial consensus.</a:t>
            </a:r>
          </a:p>
          <a:p>
            <a:pPr marL="571500" lvl="0" indent="-571500" eaLnBrk="1" hangingPunct="1">
              <a:buFont typeface="Arial" charset="0"/>
              <a:buChar char="•"/>
            </a:pPr>
            <a:endParaRPr lang="en-US" sz="1200" dirty="0" smtClean="0">
              <a:solidFill>
                <a:prstClr val="black"/>
              </a:solidFill>
              <a:latin typeface="+mn-lt"/>
              <a:ea typeface="MS PGothic" pitchFamily="34" charset="-128"/>
            </a:endParaRPr>
          </a:p>
          <a:p>
            <a:pPr marL="571500" lvl="0" indent="-571500" eaLnBrk="1" hangingPunct="1">
              <a:buFont typeface="Arial" charset="0"/>
              <a:buChar char="•"/>
            </a:pPr>
            <a:r>
              <a:rPr lang="en-US" sz="2800" dirty="0" smtClean="0">
                <a:solidFill>
                  <a:prstClr val="black"/>
                </a:solidFill>
                <a:latin typeface="+mn-lt"/>
                <a:ea typeface="MS PGothic" pitchFamily="34" charset="-128"/>
              </a:rPr>
              <a:t>Seven out of 23 states reported that they collected data on the parent-school relationship following FIEP</a:t>
            </a:r>
          </a:p>
          <a:p>
            <a:pPr lvl="0" eaLnBrk="1" hangingPunct="1"/>
            <a:endParaRPr lang="en-US" sz="1200" dirty="0" smtClean="0">
              <a:solidFill>
                <a:prstClr val="black"/>
              </a:solidFill>
              <a:latin typeface="+mn-lt"/>
              <a:ea typeface="MS PGothic" pitchFamily="34" charset="-128"/>
            </a:endParaRPr>
          </a:p>
          <a:p>
            <a:pPr marL="571500" lvl="0" indent="-571500" eaLnBrk="1" hangingPunct="1">
              <a:buFont typeface="Arial" charset="0"/>
              <a:buChar char="•"/>
            </a:pPr>
            <a:r>
              <a:rPr lang="en-US" sz="2800" dirty="0" smtClean="0">
                <a:solidFill>
                  <a:prstClr val="black"/>
                </a:solidFill>
                <a:latin typeface="+mn-lt"/>
                <a:ea typeface="MS PGothic" pitchFamily="34" charset="-128"/>
              </a:rPr>
              <a:t>Five states collect follow up data from participants in the period following FIEP on factors related to the family-school relationship.</a:t>
            </a:r>
          </a:p>
          <a:p>
            <a:pPr lvl="0" eaLnBrk="1" hangingPunct="1"/>
            <a:endParaRPr lang="en-US" sz="2800" dirty="0" smtClean="0">
              <a:solidFill>
                <a:prstClr val="black"/>
              </a:solidFill>
              <a:latin typeface="+mn-lt"/>
              <a:ea typeface="MS PGothic" pitchFamily="34" charset="-128"/>
            </a:endParaRPr>
          </a:p>
          <a:p>
            <a:pPr indent="53975" eaLnBrk="1" hangingPunct="1"/>
            <a:r>
              <a:rPr lang="en-US" sz="3600" b="1" i="1" dirty="0">
                <a:solidFill>
                  <a:srgbClr val="800000"/>
                </a:solidFill>
                <a:latin typeface="+mn-lt"/>
                <a:cs typeface="+mn-cs"/>
              </a:rPr>
              <a:t>Future </a:t>
            </a:r>
            <a:r>
              <a:rPr lang="en-US" sz="3600" b="1" i="1" dirty="0" smtClean="0">
                <a:solidFill>
                  <a:srgbClr val="800000"/>
                </a:solidFill>
                <a:latin typeface="+mn-lt"/>
                <a:cs typeface="+mn-cs"/>
              </a:rPr>
              <a:t>Directions: </a:t>
            </a:r>
          </a:p>
          <a:p>
            <a:pPr eaLnBrk="1" hangingPunct="1"/>
            <a:r>
              <a:rPr lang="en-US" sz="3200" b="1" i="1" dirty="0" smtClean="0">
                <a:solidFill>
                  <a:srgbClr val="800000"/>
                </a:solidFill>
                <a:latin typeface="+mn-lt"/>
                <a:cs typeface="+mn-cs"/>
              </a:rPr>
              <a:t>What will the data tell us about how FIEP correlates with dispute resolution mechanisms under IDEA?</a:t>
            </a:r>
          </a:p>
          <a:p>
            <a:pPr eaLnBrk="1" hangingPunct="1"/>
            <a:endParaRPr lang="en-US" sz="1200" b="1" i="1" dirty="0" smtClean="0">
              <a:solidFill>
                <a:srgbClr val="800000"/>
              </a:solidFill>
              <a:latin typeface="+mn-lt"/>
              <a:cs typeface="+mn-cs"/>
            </a:endParaRPr>
          </a:p>
          <a:p>
            <a:pPr marL="571500" lvl="0" indent="-571500" eaLnBrk="1" hangingPunct="1">
              <a:buFont typeface="Arial" charset="0"/>
              <a:buChar char="•"/>
            </a:pPr>
            <a:r>
              <a:rPr lang="en-US" sz="2800" dirty="0" smtClean="0">
                <a:solidFill>
                  <a:prstClr val="black"/>
                </a:solidFill>
                <a:latin typeface="+mj-lt"/>
                <a:ea typeface="MS PGothic" pitchFamily="34" charset="-128"/>
              </a:rPr>
              <a:t>Request data regarding the number of FIEPs requested and completed each year, and run analyses correlating these data with publicly available dispute resolution data for each year (state complaint, mediation, due process).</a:t>
            </a:r>
          </a:p>
          <a:p>
            <a:pPr lvl="0" eaLnBrk="1" hangingPunct="1"/>
            <a:endParaRPr lang="en-US" sz="1200" dirty="0">
              <a:solidFill>
                <a:prstClr val="black"/>
              </a:solidFill>
              <a:latin typeface="+mj-lt"/>
              <a:ea typeface="MS PGothic" pitchFamily="34" charset="-128"/>
            </a:endParaRPr>
          </a:p>
          <a:p>
            <a:pPr marL="571500" indent="-571500" eaLnBrk="1" hangingPunct="1">
              <a:buFont typeface="Arial" charset="0"/>
              <a:buChar char="•"/>
            </a:pPr>
            <a:r>
              <a:rPr lang="en-US" sz="2800" dirty="0" smtClean="0">
                <a:solidFill>
                  <a:prstClr val="black"/>
                </a:solidFill>
                <a:latin typeface="+mj-lt"/>
                <a:ea typeface="MS PGothic" pitchFamily="34" charset="-128"/>
              </a:rPr>
              <a:t>Request data regarding the number of FIEPs resolving in full consensus and </a:t>
            </a:r>
            <a:r>
              <a:rPr lang="en-US" sz="2800" dirty="0">
                <a:solidFill>
                  <a:prstClr val="black"/>
                </a:solidFill>
                <a:latin typeface="+mj-lt"/>
                <a:ea typeface="MS PGothic" pitchFamily="34" charset="-128"/>
              </a:rPr>
              <a:t>run analyses correlating these data with publicly available dispute resolution data for each year (state complaint, mediation, due process</a:t>
            </a:r>
            <a:r>
              <a:rPr lang="en-US" sz="2800" dirty="0" smtClean="0">
                <a:solidFill>
                  <a:prstClr val="black"/>
                </a:solidFill>
                <a:latin typeface="+mj-lt"/>
                <a:ea typeface="MS PGothic" pitchFamily="34" charset="-128"/>
              </a:rPr>
              <a:t>).</a:t>
            </a:r>
          </a:p>
          <a:p>
            <a:pPr eaLnBrk="1" hangingPunct="1"/>
            <a:endParaRPr lang="en-US" sz="2800" dirty="0">
              <a:solidFill>
                <a:prstClr val="black"/>
              </a:solidFill>
              <a:latin typeface="+mj-lt"/>
              <a:ea typeface="MS PGothic" pitchFamily="34" charset="-128"/>
            </a:endParaRPr>
          </a:p>
          <a:p>
            <a:pPr eaLnBrk="1" hangingPunct="1"/>
            <a:r>
              <a:rPr lang="en-US" sz="3200" b="1" i="1" dirty="0" smtClean="0">
                <a:solidFill>
                  <a:srgbClr val="800000"/>
                </a:solidFill>
                <a:latin typeface="+mn-lt"/>
              </a:rPr>
              <a:t>What do participants tell us about whether FIEP improves the parent-school relationship?</a:t>
            </a:r>
          </a:p>
          <a:p>
            <a:pPr eaLnBrk="1" hangingPunct="1"/>
            <a:endParaRPr lang="en-US" sz="1200" b="1" i="1" dirty="0">
              <a:solidFill>
                <a:srgbClr val="800000"/>
              </a:solidFill>
              <a:latin typeface="+mn-lt"/>
              <a:cs typeface="+mn-cs"/>
            </a:endParaRPr>
          </a:p>
          <a:p>
            <a:pPr marL="457200" indent="-457200" eaLnBrk="1" hangingPunct="1">
              <a:buFont typeface="Arial" panose="020B0604020202020204" pitchFamily="34" charset="0"/>
              <a:buChar char="•"/>
            </a:pPr>
            <a:r>
              <a:rPr lang="en-US" sz="2800" dirty="0">
                <a:solidFill>
                  <a:prstClr val="black"/>
                </a:solidFill>
                <a:latin typeface="+mj-lt"/>
                <a:ea typeface="MS PGothic" pitchFamily="34" charset="-128"/>
              </a:rPr>
              <a:t>Request data regarding </a:t>
            </a:r>
            <a:r>
              <a:rPr lang="en-US" sz="2800" dirty="0" smtClean="0">
                <a:solidFill>
                  <a:prstClr val="black"/>
                </a:solidFill>
                <a:latin typeface="+mj-lt"/>
                <a:ea typeface="MS PGothic" pitchFamily="34" charset="-128"/>
              </a:rPr>
              <a:t>participant perspectives on the family school relationship following FIEP</a:t>
            </a:r>
          </a:p>
          <a:p>
            <a:pPr eaLnBrk="1" hangingPunct="1"/>
            <a:endParaRPr lang="en-US" sz="1200" dirty="0" smtClean="0">
              <a:solidFill>
                <a:prstClr val="black"/>
              </a:solidFill>
              <a:latin typeface="+mj-lt"/>
              <a:ea typeface="MS PGothic" pitchFamily="34" charset="-128"/>
            </a:endParaRPr>
          </a:p>
          <a:p>
            <a:pPr marL="457200" indent="-457200" eaLnBrk="1" hangingPunct="1">
              <a:buFont typeface="Arial" panose="020B0604020202020204" pitchFamily="34" charset="0"/>
              <a:buChar char="•"/>
            </a:pPr>
            <a:r>
              <a:rPr lang="en-US" sz="2800" dirty="0">
                <a:solidFill>
                  <a:prstClr val="black"/>
                </a:solidFill>
                <a:latin typeface="+mj-lt"/>
                <a:ea typeface="MS PGothic" pitchFamily="34" charset="-128"/>
              </a:rPr>
              <a:t>Request data regarding participant perspectives on the family school </a:t>
            </a:r>
            <a:r>
              <a:rPr lang="en-US" sz="2800" dirty="0" smtClean="0">
                <a:solidFill>
                  <a:prstClr val="black"/>
                </a:solidFill>
                <a:latin typeface="+mj-lt"/>
                <a:ea typeface="MS PGothic" pitchFamily="34" charset="-128"/>
              </a:rPr>
              <a:t>communication </a:t>
            </a:r>
            <a:r>
              <a:rPr lang="en-US" sz="2800" dirty="0">
                <a:solidFill>
                  <a:prstClr val="black"/>
                </a:solidFill>
                <a:latin typeface="+mj-lt"/>
                <a:ea typeface="MS PGothic" pitchFamily="34" charset="-128"/>
              </a:rPr>
              <a:t>following </a:t>
            </a:r>
            <a:r>
              <a:rPr lang="en-US" sz="2800" dirty="0" smtClean="0">
                <a:solidFill>
                  <a:prstClr val="black"/>
                </a:solidFill>
                <a:latin typeface="+mj-lt"/>
                <a:ea typeface="MS PGothic" pitchFamily="34" charset="-128"/>
              </a:rPr>
              <a:t>FIEP</a:t>
            </a:r>
          </a:p>
          <a:p>
            <a:pPr eaLnBrk="1" hangingPunct="1"/>
            <a:endParaRPr lang="en-US" sz="1200" dirty="0">
              <a:solidFill>
                <a:prstClr val="black"/>
              </a:solidFill>
              <a:latin typeface="+mj-lt"/>
              <a:ea typeface="MS PGothic" pitchFamily="34" charset="-128"/>
            </a:endParaRPr>
          </a:p>
          <a:p>
            <a:pPr marL="457200" indent="-457200" eaLnBrk="1" hangingPunct="1">
              <a:buFont typeface="Arial" panose="020B0604020202020204" pitchFamily="34" charset="0"/>
              <a:buChar char="•"/>
            </a:pPr>
            <a:r>
              <a:rPr lang="en-US" sz="2800" dirty="0">
                <a:solidFill>
                  <a:prstClr val="black"/>
                </a:solidFill>
                <a:latin typeface="+mj-lt"/>
                <a:ea typeface="MS PGothic" pitchFamily="34" charset="-128"/>
              </a:rPr>
              <a:t>Request </a:t>
            </a:r>
            <a:r>
              <a:rPr lang="en-US" sz="2800" dirty="0" smtClean="0">
                <a:solidFill>
                  <a:prstClr val="black"/>
                </a:solidFill>
                <a:latin typeface="+mj-lt"/>
                <a:ea typeface="MS PGothic" pitchFamily="34" charset="-128"/>
              </a:rPr>
              <a:t>follow-up data </a:t>
            </a:r>
            <a:r>
              <a:rPr lang="en-US" sz="2800" dirty="0">
                <a:solidFill>
                  <a:prstClr val="black"/>
                </a:solidFill>
                <a:latin typeface="+mj-lt"/>
                <a:ea typeface="MS PGothic" pitchFamily="34" charset="-128"/>
              </a:rPr>
              <a:t>regarding participant perspectives on the family school relationship following </a:t>
            </a:r>
            <a:r>
              <a:rPr lang="en-US" sz="2800" dirty="0" smtClean="0">
                <a:solidFill>
                  <a:prstClr val="black"/>
                </a:solidFill>
                <a:latin typeface="+mj-lt"/>
                <a:ea typeface="MS PGothic" pitchFamily="34" charset="-128"/>
              </a:rPr>
              <a:t>FIEP</a:t>
            </a:r>
          </a:p>
          <a:p>
            <a:pPr eaLnBrk="1" hangingPunct="1"/>
            <a:endParaRPr lang="en-US" sz="1200" dirty="0" smtClean="0">
              <a:solidFill>
                <a:prstClr val="black"/>
              </a:solidFill>
              <a:latin typeface="+mj-lt"/>
              <a:ea typeface="MS PGothic" pitchFamily="34" charset="-128"/>
            </a:endParaRPr>
          </a:p>
          <a:p>
            <a:pPr eaLnBrk="1" hangingPunct="1"/>
            <a:endParaRPr lang="en-US" sz="1200" dirty="0" smtClean="0">
              <a:solidFill>
                <a:prstClr val="black"/>
              </a:solidFill>
              <a:latin typeface="+mj-lt"/>
              <a:ea typeface="MS PGothic" pitchFamily="34" charset="-128"/>
            </a:endParaRPr>
          </a:p>
          <a:p>
            <a:pPr algn="ctr" eaLnBrk="1" hangingPunct="1"/>
            <a:r>
              <a:rPr lang="en-US" sz="2800" b="1" dirty="0" smtClean="0">
                <a:solidFill>
                  <a:prstClr val="black"/>
                </a:solidFill>
                <a:latin typeface="+mj-lt"/>
                <a:ea typeface="MS PGothic" pitchFamily="34" charset="-128"/>
              </a:rPr>
              <a:t>For more information, contact </a:t>
            </a:r>
            <a:r>
              <a:rPr lang="en-US" sz="2800" b="1" dirty="0" smtClean="0">
                <a:solidFill>
                  <a:srgbClr val="0000FF"/>
                </a:solidFill>
              </a:rPr>
              <a:t>carolyn.q.mason@vanderbilt.edu</a:t>
            </a:r>
            <a:endParaRPr lang="en-US" sz="2800" b="1" dirty="0" smtClean="0">
              <a:solidFill>
                <a:prstClr val="black"/>
              </a:solidFill>
              <a:latin typeface="+mj-lt"/>
              <a:ea typeface="MS PGothic" pitchFamily="34" charset="-128"/>
            </a:endParaRPr>
          </a:p>
          <a:p>
            <a:pPr lvl="0" indent="53975" eaLnBrk="1" hangingPunct="1"/>
            <a:endParaRPr lang="en-US" sz="4000" dirty="0" smtClean="0">
              <a:solidFill>
                <a:prstClr val="black"/>
              </a:solidFill>
              <a:latin typeface="+mn-lt"/>
              <a:ea typeface="MS PGothic" pitchFamily="34" charset="-128"/>
            </a:endParaRPr>
          </a:p>
          <a:p>
            <a:pPr marL="419100" indent="-419100" eaLnBrk="1" hangingPunct="1">
              <a:defRPr/>
            </a:pPr>
            <a:endParaRPr lang="en-US" sz="4000" dirty="0" smtClean="0">
              <a:latin typeface="+mn-lt"/>
            </a:endParaRPr>
          </a:p>
          <a:p>
            <a:pPr marL="419100" indent="-419100" eaLnBrk="1" hangingPunct="1">
              <a:defRPr/>
            </a:pPr>
            <a:endParaRPr lang="en-US" sz="4000" dirty="0">
              <a:latin typeface="+mn-lt"/>
            </a:endParaRPr>
          </a:p>
          <a:p>
            <a:pPr marL="419100" indent="-419100" eaLnBrk="1" hangingPunct="1">
              <a:defRPr/>
            </a:pPr>
            <a:endParaRPr lang="en-US" sz="4000" dirty="0" smtClean="0">
              <a:latin typeface="+mn-lt"/>
            </a:endParaRPr>
          </a:p>
          <a:p>
            <a:pPr marL="419100" indent="-419100" eaLnBrk="1" hangingPunct="1">
              <a:defRPr/>
            </a:pPr>
            <a:endParaRPr lang="en-US" sz="4000" dirty="0">
              <a:latin typeface="+mn-lt"/>
            </a:endParaRPr>
          </a:p>
          <a:p>
            <a:pPr marL="419100" indent="-419100" eaLnBrk="1" hangingPunct="1">
              <a:defRPr/>
            </a:pPr>
            <a:endParaRPr lang="en-US" sz="4000" dirty="0" smtClean="0">
              <a:latin typeface="+mn-lt"/>
            </a:endParaRPr>
          </a:p>
          <a:p>
            <a:pPr marL="419100" indent="-419100" eaLnBrk="1" hangingPunct="1">
              <a:defRPr/>
            </a:pPr>
            <a:endParaRPr lang="en-US" sz="4000" dirty="0">
              <a:latin typeface="+mn-lt"/>
            </a:endParaRPr>
          </a:p>
          <a:p>
            <a:pPr marL="419100" indent="-419100" eaLnBrk="1" hangingPunct="1">
              <a:defRPr/>
            </a:pPr>
            <a:endParaRPr lang="en-US" sz="4000" dirty="0" smtClean="0">
              <a:latin typeface="+mn-lt"/>
            </a:endParaRPr>
          </a:p>
          <a:p>
            <a:pPr marL="419100" indent="-419100" eaLnBrk="1" hangingPunct="1">
              <a:defRPr/>
            </a:pPr>
            <a:endParaRPr lang="en-US" sz="4000" dirty="0">
              <a:latin typeface="+mn-lt"/>
            </a:endParaRPr>
          </a:p>
          <a:p>
            <a:pPr marL="419100" indent="-419100" eaLnBrk="1" hangingPunct="1">
              <a:defRPr/>
            </a:pPr>
            <a:endParaRPr lang="en-US" sz="4000" dirty="0" smtClean="0">
              <a:latin typeface="+mn-lt"/>
            </a:endParaRPr>
          </a:p>
          <a:p>
            <a:pPr marL="419100" lvl="0" indent="-419100" eaLnBrk="1" hangingPunct="1">
              <a:defRPr/>
            </a:pPr>
            <a:endParaRPr lang="en-US" sz="4000" dirty="0">
              <a:latin typeface="+mn-lt"/>
              <a:ea typeface="MS PGothic" pitchFamily="34" charset="-128"/>
            </a:endParaRPr>
          </a:p>
          <a:p>
            <a:pPr marL="419100" lvl="0" indent="-419100" eaLnBrk="1" hangingPunct="1">
              <a:defRPr/>
            </a:pPr>
            <a:endParaRPr lang="en-US" sz="4000" b="1" i="1" dirty="0" smtClean="0">
              <a:solidFill>
                <a:srgbClr val="1025EE"/>
              </a:solidFill>
              <a:latin typeface="+mn-lt"/>
              <a:ea typeface="MS PGothic" pitchFamily="34" charset="-128"/>
            </a:endParaRPr>
          </a:p>
          <a:p>
            <a:pPr eaLnBrk="1" hangingPunct="1">
              <a:defRPr/>
            </a:pPr>
            <a:endParaRPr lang="en-US" sz="4500" dirty="0" smtClean="0">
              <a:latin typeface="+mn-lt"/>
              <a:cs typeface="+mn-cs"/>
            </a:endParaRPr>
          </a:p>
        </p:txBody>
      </p:sp>
      <p:sp>
        <p:nvSpPr>
          <p:cNvPr id="2067" name="Text Box 14"/>
          <p:cNvSpPr txBox="1">
            <a:spLocks noChangeArrowheads="1"/>
          </p:cNvSpPr>
          <p:nvPr/>
        </p:nvSpPr>
        <p:spPr bwMode="auto">
          <a:xfrm>
            <a:off x="10153793" y="20002498"/>
            <a:ext cx="14540312" cy="17413135"/>
          </a:xfrm>
          <a:prstGeom prst="rect">
            <a:avLst/>
          </a:prstGeom>
          <a:solidFill>
            <a:schemeClr val="bg1"/>
          </a:solidFill>
          <a:ln>
            <a:noFill/>
          </a:ln>
          <a:extLst/>
        </p:spPr>
        <p:txBody>
          <a:bodyPr lIns="457200" tIns="457200" rIns="457200" bIns="457200"/>
          <a:lstStyle>
            <a:lvl1pPr eaLnBrk="0" hangingPunct="0">
              <a:defRPr sz="9800">
                <a:solidFill>
                  <a:schemeClr val="tx1"/>
                </a:solidFill>
                <a:latin typeface="Arial" charset="0"/>
                <a:ea typeface="ＭＳ Ｐゴシック" charset="-128"/>
              </a:defRPr>
            </a:lvl1pPr>
            <a:lvl2pPr marL="742950" indent="-285750" eaLnBrk="0" hangingPunct="0">
              <a:defRPr sz="9800">
                <a:solidFill>
                  <a:schemeClr val="tx1"/>
                </a:solidFill>
                <a:latin typeface="Arial" charset="0"/>
                <a:ea typeface="ＭＳ Ｐゴシック" charset="-128"/>
              </a:defRPr>
            </a:lvl2pPr>
            <a:lvl3pPr marL="1143000" indent="-228600" eaLnBrk="0" hangingPunct="0">
              <a:defRPr sz="9800">
                <a:solidFill>
                  <a:schemeClr val="tx1"/>
                </a:solidFill>
                <a:latin typeface="Arial" charset="0"/>
                <a:ea typeface="ＭＳ Ｐゴシック" charset="-128"/>
              </a:defRPr>
            </a:lvl3pPr>
            <a:lvl4pPr marL="1600200" indent="-228600" eaLnBrk="0" hangingPunct="0">
              <a:defRPr sz="9800">
                <a:solidFill>
                  <a:schemeClr val="tx1"/>
                </a:solidFill>
                <a:latin typeface="Arial" charset="0"/>
                <a:ea typeface="ＭＳ Ｐゴシック" charset="-128"/>
              </a:defRPr>
            </a:lvl4pPr>
            <a:lvl5pPr marL="2057400" indent="-228600" eaLnBrk="0" hangingPunct="0">
              <a:defRPr sz="9800">
                <a:solidFill>
                  <a:schemeClr val="tx1"/>
                </a:solidFill>
                <a:latin typeface="Arial" charset="0"/>
                <a:ea typeface="ＭＳ Ｐゴシック" charset="-128"/>
              </a:defRPr>
            </a:lvl5pPr>
            <a:lvl6pPr marL="2514600" indent="-228600" defTabSz="2506663" eaLnBrk="0" fontAlgn="base" hangingPunct="0">
              <a:spcBef>
                <a:spcPct val="0"/>
              </a:spcBef>
              <a:spcAft>
                <a:spcPct val="0"/>
              </a:spcAft>
              <a:defRPr sz="9800">
                <a:solidFill>
                  <a:schemeClr val="tx1"/>
                </a:solidFill>
                <a:latin typeface="Arial" charset="0"/>
                <a:ea typeface="ＭＳ Ｐゴシック" charset="-128"/>
              </a:defRPr>
            </a:lvl6pPr>
            <a:lvl7pPr marL="2971800" indent="-228600" defTabSz="2506663" eaLnBrk="0" fontAlgn="base" hangingPunct="0">
              <a:spcBef>
                <a:spcPct val="0"/>
              </a:spcBef>
              <a:spcAft>
                <a:spcPct val="0"/>
              </a:spcAft>
              <a:defRPr sz="9800">
                <a:solidFill>
                  <a:schemeClr val="tx1"/>
                </a:solidFill>
                <a:latin typeface="Arial" charset="0"/>
                <a:ea typeface="ＭＳ Ｐゴシック" charset="-128"/>
              </a:defRPr>
            </a:lvl7pPr>
            <a:lvl8pPr marL="3429000" indent="-228600" defTabSz="2506663" eaLnBrk="0" fontAlgn="base" hangingPunct="0">
              <a:spcBef>
                <a:spcPct val="0"/>
              </a:spcBef>
              <a:spcAft>
                <a:spcPct val="0"/>
              </a:spcAft>
              <a:defRPr sz="9800">
                <a:solidFill>
                  <a:schemeClr val="tx1"/>
                </a:solidFill>
                <a:latin typeface="Arial" charset="0"/>
                <a:ea typeface="ＭＳ Ｐゴシック" charset="-128"/>
              </a:defRPr>
            </a:lvl8pPr>
            <a:lvl9pPr marL="3886200" indent="-228600" defTabSz="2506663" eaLnBrk="0" fontAlgn="base" hangingPunct="0">
              <a:spcBef>
                <a:spcPct val="0"/>
              </a:spcBef>
              <a:spcAft>
                <a:spcPct val="0"/>
              </a:spcAft>
              <a:defRPr sz="9800">
                <a:solidFill>
                  <a:schemeClr val="tx1"/>
                </a:solidFill>
                <a:latin typeface="Arial" charset="0"/>
                <a:ea typeface="ＭＳ Ｐゴシック" charset="-128"/>
              </a:defRPr>
            </a:lvl9pPr>
          </a:lstStyle>
          <a:p>
            <a:pPr eaLnBrk="1" hangingPunct="1">
              <a:defRPr/>
            </a:pPr>
            <a:endParaRPr lang="en-US" sz="4400" b="1" i="1" dirty="0" smtClean="0">
              <a:solidFill>
                <a:srgbClr val="1025EE"/>
              </a:solidFill>
              <a:latin typeface="+mn-lt"/>
              <a:cs typeface="+mn-cs"/>
            </a:endParaRPr>
          </a:p>
          <a:p>
            <a:endParaRPr lang="en-US" sz="4400" dirty="0"/>
          </a:p>
        </p:txBody>
      </p:sp>
      <p:sp>
        <p:nvSpPr>
          <p:cNvPr id="2063" name="Text Box 14"/>
          <p:cNvSpPr txBox="1">
            <a:spLocks noChangeArrowheads="1"/>
          </p:cNvSpPr>
          <p:nvPr/>
        </p:nvSpPr>
        <p:spPr bwMode="auto">
          <a:xfrm>
            <a:off x="10153791" y="6965472"/>
            <a:ext cx="14535008" cy="1275127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457200" tIns="457200" rIns="457200" bIns="457200"/>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marL="0" lvl="1" indent="0" eaLnBrk="1" fontAlgn="auto" hangingPunct="1">
              <a:lnSpc>
                <a:spcPct val="80000"/>
              </a:lnSpc>
              <a:spcAft>
                <a:spcPts val="0"/>
              </a:spcAft>
              <a:defRPr/>
            </a:pPr>
            <a:endParaRPr lang="en-US" sz="3600" b="1" i="1" dirty="0">
              <a:solidFill>
                <a:schemeClr val="accent5">
                  <a:lumMod val="50000"/>
                </a:schemeClr>
              </a:solidFill>
              <a:latin typeface="+mn-lt"/>
              <a:cs typeface="Calibri" pitchFamily="34" charset="0"/>
            </a:endParaRPr>
          </a:p>
          <a:p>
            <a:pPr marL="0" lvl="1" indent="0" eaLnBrk="1" hangingPunct="1">
              <a:defRPr/>
            </a:pPr>
            <a:r>
              <a:rPr lang="en-US" sz="3200" dirty="0">
                <a:solidFill>
                  <a:srgbClr val="272727"/>
                </a:solidFill>
                <a:cs typeface="Calibri" pitchFamily="34" charset="0"/>
              </a:rPr>
              <a:t>When school-family communication falters, </a:t>
            </a:r>
            <a:r>
              <a:rPr lang="en-US" sz="3200" b="1" dirty="0">
                <a:solidFill>
                  <a:srgbClr val="272727"/>
                </a:solidFill>
                <a:cs typeface="Calibri" pitchFamily="34" charset="0"/>
              </a:rPr>
              <a:t>Facilitated IEP </a:t>
            </a:r>
            <a:r>
              <a:rPr lang="en-US" sz="3200" dirty="0">
                <a:solidFill>
                  <a:srgbClr val="272727"/>
                </a:solidFill>
                <a:cs typeface="Calibri" pitchFamily="34" charset="0"/>
              </a:rPr>
              <a:t>programs can provide a means for families and schools to communicate effectively and productively resolve </a:t>
            </a:r>
            <a:r>
              <a:rPr lang="en-US" sz="3200" dirty="0" smtClean="0">
                <a:solidFill>
                  <a:srgbClr val="272727"/>
                </a:solidFill>
                <a:cs typeface="Calibri" pitchFamily="34" charset="0"/>
              </a:rPr>
              <a:t>issues. Facilitated </a:t>
            </a:r>
            <a:r>
              <a:rPr lang="en-US" sz="3200" dirty="0">
                <a:solidFill>
                  <a:srgbClr val="272727"/>
                </a:solidFill>
                <a:cs typeface="Calibri" pitchFamily="34" charset="0"/>
              </a:rPr>
              <a:t>IEP </a:t>
            </a:r>
            <a:r>
              <a:rPr lang="en-US" sz="3200" dirty="0" smtClean="0">
                <a:solidFill>
                  <a:srgbClr val="272727"/>
                </a:solidFill>
                <a:cs typeface="Calibri" pitchFamily="34" charset="0"/>
              </a:rPr>
              <a:t>(FIEP) is </a:t>
            </a:r>
            <a:r>
              <a:rPr lang="en-US" sz="3200" dirty="0">
                <a:solidFill>
                  <a:srgbClr val="272727"/>
                </a:solidFill>
                <a:cs typeface="Calibri" pitchFamily="34" charset="0"/>
              </a:rPr>
              <a:t>offered free of charge to families in about half of states, but a recent survey indicates that this program is growing, and may be offered in as many as two-thirds of states in the next several years.  </a:t>
            </a:r>
            <a:endParaRPr lang="en-US" sz="3200" b="1" i="1" dirty="0" smtClean="0">
              <a:solidFill>
                <a:schemeClr val="accent5">
                  <a:lumMod val="50000"/>
                </a:schemeClr>
              </a:solidFill>
              <a:latin typeface="+mn-lt"/>
              <a:cs typeface="Calibri" pitchFamily="34" charset="0"/>
            </a:endParaRPr>
          </a:p>
          <a:p>
            <a:pPr marL="0" lvl="1" indent="0" algn="ctr" eaLnBrk="1" fontAlgn="auto" hangingPunct="1">
              <a:lnSpc>
                <a:spcPct val="80000"/>
              </a:lnSpc>
              <a:spcAft>
                <a:spcPts val="0"/>
              </a:spcAft>
              <a:defRPr/>
            </a:pPr>
            <a:endParaRPr lang="en-US" sz="3600" b="1" i="1" dirty="0" smtClean="0">
              <a:solidFill>
                <a:schemeClr val="accent5">
                  <a:lumMod val="50000"/>
                </a:schemeClr>
              </a:solidFill>
              <a:latin typeface="+mn-lt"/>
              <a:cs typeface="Calibri" pitchFamily="34" charset="0"/>
            </a:endParaRPr>
          </a:p>
          <a:p>
            <a:pPr marL="0" lvl="1" indent="0" algn="ctr" eaLnBrk="1" fontAlgn="auto" hangingPunct="1">
              <a:lnSpc>
                <a:spcPct val="80000"/>
              </a:lnSpc>
              <a:spcAft>
                <a:spcPts val="0"/>
              </a:spcAft>
              <a:defRPr/>
            </a:pPr>
            <a:r>
              <a:rPr lang="en-US" sz="3600" b="1" i="1" dirty="0" smtClean="0">
                <a:solidFill>
                  <a:schemeClr val="accent5">
                    <a:lumMod val="50000"/>
                  </a:schemeClr>
                </a:solidFill>
                <a:latin typeface="+mn-lt"/>
                <a:cs typeface="Calibri" pitchFamily="34" charset="0"/>
              </a:rPr>
              <a:t>Facilitated IEP occurs at the IEP meeting, generally following conflict but before impasse. FIEP is requested when the parties agree a trained meeting facilitator would smooth communication and enhance the problem solving of the team. The trained facilitator is usually a neutral party * trained in active listening and meeting negotiation skills , who is usually contracted by the state department of education**.  Where it is provided, FIEP is available a the request of families or the school system.  Facilitators work to achieve meeting consensus on issues relevant to IEP development and implementation.</a:t>
            </a:r>
          </a:p>
          <a:p>
            <a:pPr marL="0" lvl="1" indent="0" algn="ctr" eaLnBrk="1" fontAlgn="auto" hangingPunct="1">
              <a:lnSpc>
                <a:spcPct val="80000"/>
              </a:lnSpc>
              <a:spcAft>
                <a:spcPts val="0"/>
              </a:spcAft>
              <a:defRPr/>
            </a:pPr>
            <a:endParaRPr lang="en-US" sz="3600" b="1" i="1" dirty="0" smtClean="0">
              <a:solidFill>
                <a:schemeClr val="accent5">
                  <a:lumMod val="50000"/>
                </a:schemeClr>
              </a:solidFill>
              <a:latin typeface="+mn-lt"/>
              <a:cs typeface="Calibri" pitchFamily="34" charset="0"/>
            </a:endParaRPr>
          </a:p>
          <a:p>
            <a:pPr marL="0" lvl="1" indent="0" algn="ctr" eaLnBrk="1" fontAlgn="auto" hangingPunct="1">
              <a:lnSpc>
                <a:spcPct val="80000"/>
              </a:lnSpc>
              <a:spcAft>
                <a:spcPts val="0"/>
              </a:spcAft>
              <a:defRPr/>
            </a:pPr>
            <a:r>
              <a:rPr lang="en-US" sz="3600" b="1" i="1" dirty="0" smtClean="0">
                <a:solidFill>
                  <a:schemeClr val="accent5">
                    <a:lumMod val="50000"/>
                  </a:schemeClr>
                </a:solidFill>
                <a:latin typeface="+mn-lt"/>
                <a:cs typeface="Calibri" pitchFamily="34" charset="0"/>
              </a:rPr>
              <a:t>According to the Consortium for Alternative Dispute Resolution in Special Education (CADRE), a project of the Office of Special Education Programs , one goal of FIEP is to reduce adversarial methods of dispute resolution (CADRE, 2010, p. 7). </a:t>
            </a:r>
          </a:p>
          <a:p>
            <a:pPr marL="0" lvl="1" indent="0" algn="ctr" eaLnBrk="1" fontAlgn="auto" hangingPunct="1">
              <a:lnSpc>
                <a:spcPct val="80000"/>
              </a:lnSpc>
              <a:spcAft>
                <a:spcPts val="0"/>
              </a:spcAft>
              <a:defRPr/>
            </a:pPr>
            <a:r>
              <a:rPr lang="en-US" sz="3600" b="1" i="1" dirty="0" smtClean="0">
                <a:solidFill>
                  <a:schemeClr val="accent5">
                    <a:lumMod val="50000"/>
                  </a:schemeClr>
                </a:solidFill>
                <a:latin typeface="+mn-lt"/>
                <a:cs typeface="Calibri" pitchFamily="34" charset="0"/>
              </a:rPr>
              <a:t>A second goal of FIEP  identified in the literature </a:t>
            </a:r>
            <a:r>
              <a:rPr lang="en-US" sz="3600" b="1" i="1" dirty="0">
                <a:solidFill>
                  <a:schemeClr val="accent5">
                    <a:lumMod val="50000"/>
                  </a:schemeClr>
                </a:solidFill>
                <a:latin typeface="+mn-lt"/>
                <a:cs typeface="Calibri" pitchFamily="34" charset="0"/>
              </a:rPr>
              <a:t>improved family-school </a:t>
            </a:r>
            <a:r>
              <a:rPr lang="en-US" sz="3600" b="1" i="1" dirty="0" smtClean="0">
                <a:solidFill>
                  <a:schemeClr val="accent5">
                    <a:lumMod val="50000"/>
                  </a:schemeClr>
                </a:solidFill>
                <a:latin typeface="+mn-lt"/>
                <a:cs typeface="Calibri" pitchFamily="34" charset="0"/>
              </a:rPr>
              <a:t>relationships (</a:t>
            </a:r>
            <a:r>
              <a:rPr lang="en-US" sz="3600" b="1" i="1" dirty="0" err="1" smtClean="0">
                <a:solidFill>
                  <a:schemeClr val="accent5">
                    <a:lumMod val="50000"/>
                  </a:schemeClr>
                </a:solidFill>
                <a:latin typeface="+mn-lt"/>
                <a:cs typeface="Calibri" pitchFamily="34" charset="0"/>
              </a:rPr>
              <a:t>Balan</a:t>
            </a:r>
            <a:r>
              <a:rPr lang="en-US" sz="3600" b="1" i="1" dirty="0" smtClean="0">
                <a:solidFill>
                  <a:schemeClr val="accent5">
                    <a:lumMod val="50000"/>
                  </a:schemeClr>
                </a:solidFill>
                <a:latin typeface="+mn-lt"/>
                <a:cs typeface="Calibri" pitchFamily="34" charset="0"/>
              </a:rPr>
              <a:t>, 2010).</a:t>
            </a:r>
          </a:p>
          <a:p>
            <a:pPr marL="0" lvl="1" indent="0" algn="ctr" eaLnBrk="1" fontAlgn="auto" hangingPunct="1">
              <a:lnSpc>
                <a:spcPct val="80000"/>
              </a:lnSpc>
              <a:spcAft>
                <a:spcPts val="0"/>
              </a:spcAft>
              <a:defRPr/>
            </a:pPr>
            <a:endParaRPr lang="en-US" sz="3600" b="1" i="1" dirty="0">
              <a:solidFill>
                <a:schemeClr val="accent5">
                  <a:lumMod val="50000"/>
                </a:schemeClr>
              </a:solidFill>
              <a:latin typeface="+mn-lt"/>
              <a:cs typeface="Calibri" pitchFamily="34" charset="0"/>
            </a:endParaRPr>
          </a:p>
          <a:p>
            <a:pPr marL="0" lvl="1" indent="0" algn="ctr" eaLnBrk="1" fontAlgn="auto" hangingPunct="1">
              <a:lnSpc>
                <a:spcPct val="80000"/>
              </a:lnSpc>
              <a:spcAft>
                <a:spcPts val="0"/>
              </a:spcAft>
              <a:defRPr/>
            </a:pPr>
            <a:r>
              <a:rPr lang="en-US" sz="2400" b="1" i="1" dirty="0" smtClean="0">
                <a:solidFill>
                  <a:schemeClr val="accent5">
                    <a:lumMod val="50000"/>
                  </a:schemeClr>
                </a:solidFill>
                <a:latin typeface="Arial" panose="020B0604020202020204" pitchFamily="34" charset="0"/>
                <a:cs typeface="Arial" panose="020B0604020202020204" pitchFamily="34" charset="0"/>
              </a:rPr>
              <a:t>*some </a:t>
            </a:r>
            <a:r>
              <a:rPr lang="en-US" sz="2400" b="1" i="1" dirty="0">
                <a:solidFill>
                  <a:schemeClr val="accent5">
                    <a:lumMod val="50000"/>
                  </a:schemeClr>
                </a:solidFill>
                <a:latin typeface="Arial" panose="020B0604020202020204" pitchFamily="34" charset="0"/>
                <a:cs typeface="Arial" panose="020B0604020202020204" pitchFamily="34" charset="0"/>
              </a:rPr>
              <a:t>states train school employees to actively facilitate IEP </a:t>
            </a:r>
            <a:r>
              <a:rPr lang="en-US" sz="2400" b="1" i="1" dirty="0" smtClean="0">
                <a:solidFill>
                  <a:schemeClr val="accent5">
                    <a:lumMod val="50000"/>
                  </a:schemeClr>
                </a:solidFill>
                <a:latin typeface="Arial" panose="020B0604020202020204" pitchFamily="34" charset="0"/>
                <a:cs typeface="Arial" panose="020B0604020202020204" pitchFamily="34" charset="0"/>
              </a:rPr>
              <a:t>meetings.</a:t>
            </a:r>
          </a:p>
          <a:p>
            <a:pPr marL="0" lvl="1" indent="0" algn="ctr" eaLnBrk="1" fontAlgn="auto" hangingPunct="1">
              <a:lnSpc>
                <a:spcPct val="80000"/>
              </a:lnSpc>
              <a:spcAft>
                <a:spcPts val="0"/>
              </a:spcAft>
              <a:defRPr/>
            </a:pPr>
            <a:r>
              <a:rPr lang="en-US" sz="2400" b="1" i="1" dirty="0" smtClean="0">
                <a:solidFill>
                  <a:schemeClr val="accent5">
                    <a:lumMod val="50000"/>
                  </a:schemeClr>
                </a:solidFill>
                <a:latin typeface="Arial" panose="020B0604020202020204" pitchFamily="34" charset="0"/>
                <a:cs typeface="Arial" panose="020B0604020202020204" pitchFamily="34" charset="0"/>
              </a:rPr>
              <a:t>** In </a:t>
            </a:r>
            <a:r>
              <a:rPr lang="en-US" sz="2400" b="1" i="1" dirty="0">
                <a:solidFill>
                  <a:schemeClr val="accent5">
                    <a:lumMod val="50000"/>
                  </a:schemeClr>
                </a:solidFill>
                <a:latin typeface="Arial" panose="020B0604020202020204" pitchFamily="34" charset="0"/>
                <a:cs typeface="Arial" panose="020B0604020202020204" pitchFamily="34" charset="0"/>
              </a:rPr>
              <a:t>some </a:t>
            </a:r>
            <a:r>
              <a:rPr lang="en-US" sz="2400" b="1" i="1" dirty="0" smtClean="0">
                <a:solidFill>
                  <a:schemeClr val="accent5">
                    <a:lumMod val="50000"/>
                  </a:schemeClr>
                </a:solidFill>
                <a:latin typeface="Arial" panose="020B0604020202020204" pitchFamily="34" charset="0"/>
                <a:cs typeface="Arial" panose="020B0604020202020204" pitchFamily="34" charset="0"/>
              </a:rPr>
              <a:t>jurisdictions, FIEP services are available through parent resource centers and conflict resolution centers not connected to the state department of education.</a:t>
            </a:r>
          </a:p>
          <a:p>
            <a:pPr marL="0" lvl="1" indent="0" algn="ctr" eaLnBrk="1" fontAlgn="auto" hangingPunct="1">
              <a:lnSpc>
                <a:spcPct val="80000"/>
              </a:lnSpc>
              <a:spcAft>
                <a:spcPts val="0"/>
              </a:spcAft>
              <a:defRPr/>
            </a:pPr>
            <a:endParaRPr lang="en-US" sz="3600" b="1" i="1" dirty="0">
              <a:solidFill>
                <a:schemeClr val="accent5">
                  <a:lumMod val="50000"/>
                </a:schemeClr>
              </a:solidFill>
              <a:latin typeface="+mn-lt"/>
              <a:cs typeface="Calibri" pitchFamily="34" charset="0"/>
            </a:endParaRPr>
          </a:p>
          <a:p>
            <a:pPr marL="0" lvl="1" indent="0" algn="ctr" eaLnBrk="1" fontAlgn="auto" hangingPunct="1">
              <a:lnSpc>
                <a:spcPct val="80000"/>
              </a:lnSpc>
              <a:spcAft>
                <a:spcPts val="0"/>
              </a:spcAft>
              <a:defRPr/>
            </a:pPr>
            <a:endParaRPr lang="en-US" sz="3600" b="1" i="1" dirty="0" smtClean="0">
              <a:solidFill>
                <a:schemeClr val="accent5">
                  <a:lumMod val="50000"/>
                </a:schemeClr>
              </a:solidFill>
              <a:latin typeface="+mn-lt"/>
              <a:cs typeface="Calibri" pitchFamily="34" charset="0"/>
            </a:endParaRPr>
          </a:p>
          <a:p>
            <a:pPr marL="0" lvl="1" indent="0" algn="ctr" eaLnBrk="1" fontAlgn="auto" hangingPunct="1">
              <a:lnSpc>
                <a:spcPct val="80000"/>
              </a:lnSpc>
              <a:spcAft>
                <a:spcPts val="0"/>
              </a:spcAft>
              <a:defRPr/>
            </a:pPr>
            <a:endParaRPr lang="en-US" sz="3600" b="1" i="1" dirty="0" smtClean="0">
              <a:solidFill>
                <a:schemeClr val="accent5">
                  <a:lumMod val="50000"/>
                </a:schemeClr>
              </a:solidFill>
              <a:latin typeface="+mn-lt"/>
              <a:cs typeface="Calibri" pitchFamily="34" charset="0"/>
            </a:endParaRPr>
          </a:p>
          <a:p>
            <a:pPr marL="0" lvl="1" indent="0" eaLnBrk="1" fontAlgn="auto" hangingPunct="1">
              <a:lnSpc>
                <a:spcPct val="80000"/>
              </a:lnSpc>
              <a:spcAft>
                <a:spcPts val="0"/>
              </a:spcAft>
              <a:defRPr/>
            </a:pPr>
            <a:r>
              <a:rPr lang="en-US" sz="3600" b="1" i="1" dirty="0" smtClean="0">
                <a:solidFill>
                  <a:srgbClr val="800000"/>
                </a:solidFill>
                <a:latin typeface="+mn-lt"/>
              </a:rPr>
              <a:t>Participants</a:t>
            </a:r>
          </a:p>
          <a:p>
            <a:pPr marL="0" lvl="1" indent="0" eaLnBrk="1" fontAlgn="auto" hangingPunct="1">
              <a:spcAft>
                <a:spcPts val="0"/>
              </a:spcAft>
              <a:defRPr/>
            </a:pPr>
            <a:r>
              <a:rPr lang="en-US" sz="3200" dirty="0" smtClean="0">
                <a:latin typeface="+mn-lt"/>
                <a:cs typeface="Calibri" pitchFamily="34" charset="0"/>
              </a:rPr>
              <a:t>43 State </a:t>
            </a:r>
            <a:r>
              <a:rPr lang="en-US" sz="3200" dirty="0">
                <a:latin typeface="+mn-lt"/>
                <a:cs typeface="Calibri" pitchFamily="34" charset="0"/>
              </a:rPr>
              <a:t>E</a:t>
            </a:r>
            <a:r>
              <a:rPr lang="en-US" sz="3200" dirty="0" smtClean="0">
                <a:latin typeface="+mn-lt"/>
                <a:cs typeface="Calibri" pitchFamily="34" charset="0"/>
              </a:rPr>
              <a:t>ducation Agencies</a:t>
            </a:r>
          </a:p>
          <a:p>
            <a:pPr marL="0" lvl="1" indent="0" eaLnBrk="1" fontAlgn="auto" hangingPunct="1">
              <a:lnSpc>
                <a:spcPct val="80000"/>
              </a:lnSpc>
              <a:spcAft>
                <a:spcPts val="0"/>
              </a:spcAft>
              <a:defRPr/>
            </a:pPr>
            <a:endParaRPr lang="en-US" sz="2400" b="1" i="1" dirty="0">
              <a:solidFill>
                <a:schemeClr val="accent5">
                  <a:lumMod val="50000"/>
                </a:schemeClr>
              </a:solidFill>
              <a:latin typeface="+mn-lt"/>
              <a:cs typeface="Calibri" pitchFamily="34" charset="0"/>
            </a:endParaRPr>
          </a:p>
          <a:p>
            <a:pPr marL="0" lvl="1" indent="0" eaLnBrk="1" fontAlgn="auto" hangingPunct="1">
              <a:lnSpc>
                <a:spcPct val="80000"/>
              </a:lnSpc>
              <a:spcAft>
                <a:spcPts val="0"/>
              </a:spcAft>
              <a:defRPr/>
            </a:pPr>
            <a:r>
              <a:rPr lang="en-US" sz="3600" b="1" i="1" dirty="0" smtClean="0">
                <a:solidFill>
                  <a:srgbClr val="800000"/>
                </a:solidFill>
                <a:latin typeface="+mn-lt"/>
              </a:rPr>
              <a:t>Procedures</a:t>
            </a:r>
          </a:p>
          <a:p>
            <a:pPr marL="571500" lvl="1" indent="-571500" eaLnBrk="1" fontAlgn="auto" hangingPunct="1">
              <a:spcAft>
                <a:spcPts val="0"/>
              </a:spcAft>
              <a:buFont typeface="Arial" panose="020B0604020202020204" pitchFamily="34" charset="0"/>
              <a:buChar char="•"/>
              <a:defRPr/>
            </a:pPr>
            <a:r>
              <a:rPr lang="en-US" sz="2800" dirty="0" smtClean="0">
                <a:latin typeface="+mn-lt"/>
              </a:rPr>
              <a:t>Created and beta tested survey in </a:t>
            </a:r>
            <a:r>
              <a:rPr lang="en-US" sz="2800" dirty="0" err="1" smtClean="0">
                <a:latin typeface="+mn-lt"/>
              </a:rPr>
              <a:t>RedCAP</a:t>
            </a:r>
            <a:endParaRPr lang="en-US" sz="2800" dirty="0" smtClean="0">
              <a:latin typeface="+mn-lt"/>
            </a:endParaRPr>
          </a:p>
          <a:p>
            <a:pPr marL="571500" lvl="1" indent="-571500" eaLnBrk="1" fontAlgn="auto" hangingPunct="1">
              <a:spcAft>
                <a:spcPts val="0"/>
              </a:spcAft>
              <a:buFont typeface="Arial" panose="020B0604020202020204" pitchFamily="34" charset="0"/>
              <a:buChar char="•"/>
              <a:defRPr/>
            </a:pPr>
            <a:r>
              <a:rPr lang="en-US" sz="2800" dirty="0" smtClean="0">
                <a:latin typeface="+mn-lt"/>
              </a:rPr>
              <a:t>August to September 2014: called each SEA dispute resolution contact, explained survey, and asked for participation</a:t>
            </a:r>
          </a:p>
          <a:p>
            <a:pPr marL="571500" lvl="1" indent="-571500" eaLnBrk="1" fontAlgn="auto" hangingPunct="1">
              <a:spcAft>
                <a:spcPts val="0"/>
              </a:spcAft>
              <a:buFont typeface="Arial" panose="020B0604020202020204" pitchFamily="34" charset="0"/>
              <a:buChar char="•"/>
              <a:defRPr/>
            </a:pPr>
            <a:r>
              <a:rPr lang="en-US" sz="2800" dirty="0" smtClean="0">
                <a:latin typeface="+mn-lt"/>
              </a:rPr>
              <a:t>E-mailed survey</a:t>
            </a:r>
          </a:p>
          <a:p>
            <a:pPr marL="571500" lvl="1" indent="-571500" eaLnBrk="1" fontAlgn="auto" hangingPunct="1">
              <a:spcAft>
                <a:spcPts val="0"/>
              </a:spcAft>
              <a:buFont typeface="Arial" panose="020B0604020202020204" pitchFamily="34" charset="0"/>
              <a:buChar char="•"/>
              <a:defRPr/>
            </a:pPr>
            <a:r>
              <a:rPr lang="en-US" sz="2800" dirty="0" smtClean="0">
                <a:latin typeface="+mn-lt"/>
              </a:rPr>
              <a:t>Followed up with phone calls and e-mail reminders</a:t>
            </a:r>
          </a:p>
          <a:p>
            <a:pPr marL="571500" lvl="1" indent="-571500" eaLnBrk="1" fontAlgn="auto" hangingPunct="1">
              <a:spcAft>
                <a:spcPts val="0"/>
              </a:spcAft>
              <a:buFont typeface="Arial" panose="020B0604020202020204" pitchFamily="34" charset="0"/>
              <a:buChar char="•"/>
              <a:defRPr/>
            </a:pPr>
            <a:r>
              <a:rPr lang="en-US" sz="2800" dirty="0" smtClean="0">
                <a:latin typeface="+mn-lt"/>
              </a:rPr>
              <a:t>Seven states did not participate</a:t>
            </a:r>
            <a:endParaRPr lang="en-US" sz="2800" dirty="0">
              <a:latin typeface="+mn-lt"/>
            </a:endParaRPr>
          </a:p>
          <a:p>
            <a:pPr marL="0" lvl="1" indent="0" eaLnBrk="1" fontAlgn="auto" hangingPunct="1">
              <a:spcAft>
                <a:spcPts val="0"/>
              </a:spcAft>
              <a:defRPr/>
            </a:pPr>
            <a:endParaRPr lang="en-US" sz="3200" b="1" i="1" dirty="0">
              <a:solidFill>
                <a:schemeClr val="accent5">
                  <a:lumMod val="50000"/>
                </a:schemeClr>
              </a:solidFill>
              <a:latin typeface="+mn-lt"/>
              <a:cs typeface="Calibri" pitchFamily="34" charset="0"/>
            </a:endParaRPr>
          </a:p>
          <a:p>
            <a:pPr marL="571500" lvl="1" indent="-571500" eaLnBrk="1" fontAlgn="auto" hangingPunct="1">
              <a:lnSpc>
                <a:spcPct val="80000"/>
              </a:lnSpc>
              <a:spcAft>
                <a:spcPts val="0"/>
              </a:spcAft>
              <a:buFont typeface="Arial"/>
              <a:buChar char="•"/>
              <a:defRPr/>
            </a:pPr>
            <a:endParaRPr lang="en-US" sz="3200" dirty="0" smtClean="0">
              <a:latin typeface="+mn-lt"/>
              <a:cs typeface="Calibri" pitchFamily="34" charset="0"/>
            </a:endParaRPr>
          </a:p>
          <a:p>
            <a:pPr marL="571500" lvl="1" indent="-571500" eaLnBrk="1" fontAlgn="auto" hangingPunct="1">
              <a:lnSpc>
                <a:spcPct val="80000"/>
              </a:lnSpc>
              <a:spcAft>
                <a:spcPts val="0"/>
              </a:spcAft>
              <a:buFont typeface="Arial"/>
              <a:buChar char="•"/>
              <a:defRPr/>
            </a:pPr>
            <a:endParaRPr lang="en-US" sz="3600" dirty="0" smtClean="0">
              <a:latin typeface="+mn-lt"/>
              <a:cs typeface="Calibri" pitchFamily="34" charset="0"/>
            </a:endParaRPr>
          </a:p>
        </p:txBody>
      </p:sp>
      <p:sp>
        <p:nvSpPr>
          <p:cNvPr id="3" name="Text Box 7"/>
          <p:cNvSpPr txBox="1">
            <a:spLocks noChangeArrowheads="1"/>
          </p:cNvSpPr>
          <p:nvPr/>
        </p:nvSpPr>
        <p:spPr bwMode="auto">
          <a:xfrm>
            <a:off x="10153791" y="6600825"/>
            <a:ext cx="14535008" cy="732484"/>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400" b="1" dirty="0" smtClean="0">
                <a:latin typeface="+mn-lt"/>
              </a:rPr>
              <a:t>2. Facilitated IEPs</a:t>
            </a:r>
            <a:endParaRPr lang="en-US" sz="4400" b="1" dirty="0">
              <a:latin typeface="+mn-lt"/>
            </a:endParaRPr>
          </a:p>
        </p:txBody>
      </p:sp>
      <p:sp>
        <p:nvSpPr>
          <p:cNvPr id="2066" name="Text Box 7"/>
          <p:cNvSpPr txBox="1">
            <a:spLocks noChangeArrowheads="1"/>
          </p:cNvSpPr>
          <p:nvPr/>
        </p:nvSpPr>
        <p:spPr bwMode="auto">
          <a:xfrm>
            <a:off x="10152646" y="19716749"/>
            <a:ext cx="14542605" cy="945977"/>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000" b="1" dirty="0" smtClean="0">
                <a:latin typeface="+mn-lt"/>
              </a:rPr>
              <a:t>Method</a:t>
            </a:r>
            <a:endParaRPr lang="en-US" sz="4000" b="1" dirty="0">
              <a:latin typeface="+mn-lt"/>
            </a:endParaRPr>
          </a:p>
        </p:txBody>
      </p:sp>
      <p:sp>
        <p:nvSpPr>
          <p:cNvPr id="2127" name="Rectangle 217"/>
          <p:cNvSpPr>
            <a:spLocks noChangeArrowheads="1"/>
          </p:cNvSpPr>
          <p:nvPr/>
        </p:nvSpPr>
        <p:spPr bwMode="auto">
          <a:xfrm>
            <a:off x="0" y="0"/>
            <a:ext cx="49377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en-US"/>
          </a:p>
        </p:txBody>
      </p:sp>
      <p:sp>
        <p:nvSpPr>
          <p:cNvPr id="28" name="TextBox 27"/>
          <p:cNvSpPr txBox="1"/>
          <p:nvPr/>
        </p:nvSpPr>
        <p:spPr>
          <a:xfrm>
            <a:off x="1009264" y="28582446"/>
            <a:ext cx="9458941" cy="8833187"/>
          </a:xfrm>
          <a:prstGeom prst="rect">
            <a:avLst/>
          </a:prstGeom>
          <a:noFill/>
          <a:ln>
            <a:noFill/>
          </a:ln>
        </p:spPr>
        <p:txBody>
          <a:bodyPr wrap="square" rtlCol="0">
            <a:spAutoFit/>
          </a:bodyPr>
          <a:lstStyle/>
          <a:p>
            <a:pPr marL="646113" lvl="0" indent="-323850">
              <a:defRPr/>
            </a:pPr>
            <a:endParaRPr lang="en-US" sz="4400" b="1" i="1" dirty="0" smtClean="0">
              <a:solidFill>
                <a:srgbClr val="800000"/>
              </a:solidFill>
              <a:latin typeface="+mn-lt"/>
            </a:endParaRPr>
          </a:p>
          <a:p>
            <a:pPr marL="646113" lvl="0" indent="-323850">
              <a:defRPr/>
            </a:pPr>
            <a:endParaRPr lang="en-US" sz="4400" b="1" i="1" dirty="0" smtClean="0">
              <a:solidFill>
                <a:srgbClr val="800000"/>
              </a:solidFill>
              <a:latin typeface="+mn-lt"/>
            </a:endParaRPr>
          </a:p>
          <a:p>
            <a:pPr marL="646113" lvl="0" indent="-323850">
              <a:defRPr/>
            </a:pPr>
            <a:endParaRPr lang="en-US" sz="4400" b="1" i="1" dirty="0">
              <a:solidFill>
                <a:srgbClr val="800000"/>
              </a:solidFill>
              <a:latin typeface="+mn-lt"/>
            </a:endParaRPr>
          </a:p>
          <a:p>
            <a:pPr marL="646113" lvl="0" indent="-323850">
              <a:defRPr/>
            </a:pPr>
            <a:endParaRPr lang="en-US" sz="4400" b="1" i="1" dirty="0" smtClean="0">
              <a:solidFill>
                <a:srgbClr val="800000"/>
              </a:solidFill>
              <a:latin typeface="+mn-lt"/>
            </a:endParaRPr>
          </a:p>
          <a:p>
            <a:pPr marL="646113" lvl="0" indent="-323850">
              <a:defRPr/>
            </a:pPr>
            <a:endParaRPr lang="en-US" sz="4400" b="1" i="1" dirty="0" smtClean="0">
              <a:solidFill>
                <a:srgbClr val="800000"/>
              </a:solidFill>
              <a:latin typeface="+mn-lt"/>
            </a:endParaRPr>
          </a:p>
          <a:p>
            <a:pPr marL="646113" lvl="0" indent="-323850">
              <a:defRPr/>
            </a:pPr>
            <a:r>
              <a:rPr lang="en-US" sz="3600" b="1" i="1" dirty="0" smtClean="0">
                <a:solidFill>
                  <a:srgbClr val="800000"/>
                </a:solidFill>
                <a:latin typeface="+mn-lt"/>
              </a:rPr>
              <a:t>Measures</a:t>
            </a:r>
          </a:p>
          <a:p>
            <a:pPr marL="646113" lvl="0" indent="-323850">
              <a:defRPr/>
            </a:pPr>
            <a:r>
              <a:rPr lang="en-US" sz="3200" b="1" dirty="0" smtClean="0">
                <a:solidFill>
                  <a:prstClr val="black"/>
                </a:solidFill>
                <a:latin typeface="+mn-lt"/>
              </a:rPr>
              <a:t>Web-based </a:t>
            </a:r>
            <a:r>
              <a:rPr lang="en-US" sz="3200" b="1" dirty="0" err="1" smtClean="0">
                <a:solidFill>
                  <a:prstClr val="black"/>
                </a:solidFill>
                <a:latin typeface="+mn-lt"/>
              </a:rPr>
              <a:t>RedCAP</a:t>
            </a:r>
            <a:r>
              <a:rPr lang="en-US" sz="3200" b="1" dirty="0" smtClean="0">
                <a:solidFill>
                  <a:prstClr val="black"/>
                </a:solidFill>
                <a:latin typeface="+mn-lt"/>
              </a:rPr>
              <a:t> Survey</a:t>
            </a:r>
            <a:endParaRPr lang="en-US" sz="3200" b="1" dirty="0">
              <a:solidFill>
                <a:prstClr val="black"/>
              </a:solidFill>
              <a:latin typeface="+mn-lt"/>
            </a:endParaRPr>
          </a:p>
          <a:p>
            <a:pPr marL="646113" lvl="0" indent="-323850">
              <a:buFont typeface="Arial" pitchFamily="34" charset="0"/>
              <a:buChar char="•"/>
              <a:defRPr/>
            </a:pPr>
            <a:r>
              <a:rPr lang="en-US" sz="2800" dirty="0" smtClean="0">
                <a:solidFill>
                  <a:prstClr val="black"/>
                </a:solidFill>
                <a:latin typeface="+mn-lt"/>
              </a:rPr>
              <a:t>Created to discover which states were  using FIEP</a:t>
            </a:r>
          </a:p>
          <a:p>
            <a:pPr marL="646113" lvl="0" indent="-323850">
              <a:buFont typeface="Arial" pitchFamily="34" charset="0"/>
              <a:buChar char="•"/>
              <a:defRPr/>
            </a:pPr>
            <a:r>
              <a:rPr lang="en-US" sz="2800" dirty="0" smtClean="0">
                <a:solidFill>
                  <a:prstClr val="black"/>
                </a:solidFill>
                <a:latin typeface="+mn-lt"/>
              </a:rPr>
              <a:t>Collected information on:</a:t>
            </a:r>
          </a:p>
          <a:p>
            <a:pPr marL="3152776" lvl="1" indent="-323850">
              <a:buFont typeface="Arial" pitchFamily="34" charset="0"/>
              <a:buChar char="•"/>
              <a:defRPr/>
            </a:pPr>
            <a:r>
              <a:rPr lang="en-US" sz="2800" dirty="0" smtClean="0">
                <a:solidFill>
                  <a:prstClr val="black"/>
                </a:solidFill>
                <a:latin typeface="+mn-lt"/>
              </a:rPr>
              <a:t>When FIEP is implemented</a:t>
            </a:r>
          </a:p>
          <a:p>
            <a:pPr marL="3152776" lvl="1" indent="-323850">
              <a:buFont typeface="Arial" pitchFamily="34" charset="0"/>
              <a:buChar char="•"/>
              <a:defRPr/>
            </a:pPr>
            <a:r>
              <a:rPr lang="en-US" sz="2800" dirty="0" smtClean="0">
                <a:solidFill>
                  <a:prstClr val="black"/>
                </a:solidFill>
                <a:latin typeface="+mn-lt"/>
              </a:rPr>
              <a:t>If not, if the SEA is considering implementation of FIEP. </a:t>
            </a:r>
          </a:p>
          <a:p>
            <a:pPr marL="3152776" lvl="1" indent="-323850">
              <a:buFont typeface="Arial" pitchFamily="34" charset="0"/>
              <a:buChar char="•"/>
              <a:defRPr/>
            </a:pPr>
            <a:r>
              <a:rPr lang="en-US" sz="2800" dirty="0" smtClean="0">
                <a:solidFill>
                  <a:prstClr val="black"/>
                </a:solidFill>
                <a:latin typeface="+mn-lt"/>
              </a:rPr>
              <a:t>If implemented, when</a:t>
            </a:r>
          </a:p>
          <a:p>
            <a:pPr marL="3152776" lvl="1" indent="-323850">
              <a:buFont typeface="Arial" pitchFamily="34" charset="0"/>
              <a:buChar char="•"/>
              <a:defRPr/>
            </a:pPr>
            <a:r>
              <a:rPr lang="en-US" sz="2800" b="1" i="1" dirty="0" smtClean="0">
                <a:solidFill>
                  <a:prstClr val="black"/>
                </a:solidFill>
                <a:latin typeface="+mn-lt"/>
              </a:rPr>
              <a:t>SEA satisfaction with FIEP</a:t>
            </a:r>
          </a:p>
          <a:p>
            <a:pPr marL="3152776" lvl="1" indent="-323850">
              <a:buFont typeface="Arial" pitchFamily="34" charset="0"/>
              <a:buChar char="•"/>
              <a:defRPr/>
            </a:pPr>
            <a:r>
              <a:rPr lang="en-US" sz="2800" b="1" i="1" dirty="0" smtClean="0">
                <a:solidFill>
                  <a:prstClr val="black"/>
                </a:solidFill>
                <a:latin typeface="+mn-lt"/>
              </a:rPr>
              <a:t>Data collected by the SEA on FIEP implementation</a:t>
            </a:r>
            <a:endParaRPr lang="en-US" sz="4000" b="1" i="1" dirty="0" smtClean="0">
              <a:solidFill>
                <a:srgbClr val="800000"/>
              </a:solidFill>
              <a:latin typeface="+mn-lt"/>
            </a:endParaRPr>
          </a:p>
          <a:p>
            <a:pPr marL="646113" lvl="0" indent="-323850">
              <a:defRPr/>
            </a:pPr>
            <a:r>
              <a:rPr lang="en-US" sz="2800" dirty="0" smtClean="0">
                <a:solidFill>
                  <a:prstClr val="black"/>
                </a:solidFill>
                <a:latin typeface="+mn-lt"/>
              </a:rPr>
              <a:t>.</a:t>
            </a:r>
            <a:endParaRPr lang="en-US" sz="2800" dirty="0">
              <a:solidFill>
                <a:prstClr val="black"/>
              </a:solidFill>
              <a:latin typeface="+mn-lt"/>
            </a:endParaRPr>
          </a:p>
        </p:txBody>
      </p:sp>
      <p:sp>
        <p:nvSpPr>
          <p:cNvPr id="37" name="Text Box 14"/>
          <p:cNvSpPr txBox="1">
            <a:spLocks noChangeArrowheads="1"/>
          </p:cNvSpPr>
          <p:nvPr/>
        </p:nvSpPr>
        <p:spPr bwMode="auto">
          <a:xfrm>
            <a:off x="943945" y="7151875"/>
            <a:ext cx="8530172" cy="7221127"/>
          </a:xfrm>
          <a:prstGeom prst="rect">
            <a:avLst/>
          </a:prstGeom>
          <a:solidFill>
            <a:schemeClr val="bg1"/>
          </a:solidFill>
          <a:ln>
            <a:noFill/>
          </a:ln>
          <a:extLst/>
        </p:spPr>
        <p:txBody>
          <a:bodyPr lIns="457200" tIns="457200" rIns="457200" bIns="457200"/>
          <a:lstStyle>
            <a:lvl1pPr indent="1270000" eaLnBrk="0" hangingPunct="0">
              <a:defRPr sz="9800">
                <a:solidFill>
                  <a:schemeClr val="tx1"/>
                </a:solidFill>
                <a:latin typeface="Arial" charset="0"/>
                <a:ea typeface="ＭＳ Ｐゴシック" charset="-128"/>
              </a:defRPr>
            </a:lvl1pPr>
            <a:lvl2pPr marL="742950" indent="-285750" eaLnBrk="0" hangingPunct="0">
              <a:defRPr sz="9800">
                <a:solidFill>
                  <a:schemeClr val="tx1"/>
                </a:solidFill>
                <a:latin typeface="Arial" charset="0"/>
                <a:ea typeface="ＭＳ Ｐゴシック" charset="-128"/>
              </a:defRPr>
            </a:lvl2pPr>
            <a:lvl3pPr marL="1143000" indent="-228600" eaLnBrk="0" hangingPunct="0">
              <a:defRPr sz="9800">
                <a:solidFill>
                  <a:schemeClr val="tx1"/>
                </a:solidFill>
                <a:latin typeface="Arial" charset="0"/>
                <a:ea typeface="ＭＳ Ｐゴシック" charset="-128"/>
              </a:defRPr>
            </a:lvl3pPr>
            <a:lvl4pPr marL="1600200" indent="-228600" eaLnBrk="0" hangingPunct="0">
              <a:defRPr sz="9800">
                <a:solidFill>
                  <a:schemeClr val="tx1"/>
                </a:solidFill>
                <a:latin typeface="Arial" charset="0"/>
                <a:ea typeface="ＭＳ Ｐゴシック" charset="-128"/>
              </a:defRPr>
            </a:lvl4pPr>
            <a:lvl5pPr marL="2057400" indent="-228600" eaLnBrk="0" hangingPunct="0">
              <a:defRPr sz="9800">
                <a:solidFill>
                  <a:schemeClr val="tx1"/>
                </a:solidFill>
                <a:latin typeface="Arial" charset="0"/>
                <a:ea typeface="ＭＳ Ｐゴシック" charset="-128"/>
              </a:defRPr>
            </a:lvl5pPr>
            <a:lvl6pPr marL="2514600" indent="-228600" defTabSz="2506663" eaLnBrk="0" fontAlgn="base" hangingPunct="0">
              <a:spcBef>
                <a:spcPct val="0"/>
              </a:spcBef>
              <a:spcAft>
                <a:spcPct val="0"/>
              </a:spcAft>
              <a:defRPr sz="9800">
                <a:solidFill>
                  <a:schemeClr val="tx1"/>
                </a:solidFill>
                <a:latin typeface="Arial" charset="0"/>
                <a:ea typeface="ＭＳ Ｐゴシック" charset="-128"/>
              </a:defRPr>
            </a:lvl6pPr>
            <a:lvl7pPr marL="2971800" indent="-228600" defTabSz="2506663" eaLnBrk="0" fontAlgn="base" hangingPunct="0">
              <a:spcBef>
                <a:spcPct val="0"/>
              </a:spcBef>
              <a:spcAft>
                <a:spcPct val="0"/>
              </a:spcAft>
              <a:defRPr sz="9800">
                <a:solidFill>
                  <a:schemeClr val="tx1"/>
                </a:solidFill>
                <a:latin typeface="Arial" charset="0"/>
                <a:ea typeface="ＭＳ Ｐゴシック" charset="-128"/>
              </a:defRPr>
            </a:lvl7pPr>
            <a:lvl8pPr marL="3429000" indent="-228600" defTabSz="2506663" eaLnBrk="0" fontAlgn="base" hangingPunct="0">
              <a:spcBef>
                <a:spcPct val="0"/>
              </a:spcBef>
              <a:spcAft>
                <a:spcPct val="0"/>
              </a:spcAft>
              <a:defRPr sz="9800">
                <a:solidFill>
                  <a:schemeClr val="tx1"/>
                </a:solidFill>
                <a:latin typeface="Arial" charset="0"/>
                <a:ea typeface="ＭＳ Ｐゴシック" charset="-128"/>
              </a:defRPr>
            </a:lvl8pPr>
            <a:lvl9pPr marL="3886200" indent="-228600" defTabSz="2506663" eaLnBrk="0" fontAlgn="base" hangingPunct="0">
              <a:spcBef>
                <a:spcPct val="0"/>
              </a:spcBef>
              <a:spcAft>
                <a:spcPct val="0"/>
              </a:spcAft>
              <a:defRPr sz="9800">
                <a:solidFill>
                  <a:schemeClr val="tx1"/>
                </a:solidFill>
                <a:latin typeface="Arial" charset="0"/>
                <a:ea typeface="ＭＳ Ｐゴシック" charset="-128"/>
              </a:defRPr>
            </a:lvl9pPr>
          </a:lstStyle>
          <a:p>
            <a:pPr marL="0" lvl="1" indent="0" eaLnBrk="1" hangingPunct="1">
              <a:defRPr/>
            </a:pPr>
            <a:r>
              <a:rPr lang="en-US" sz="3600" b="1" i="1" dirty="0" smtClean="0">
                <a:solidFill>
                  <a:srgbClr val="800000"/>
                </a:solidFill>
                <a:latin typeface="+mn-lt"/>
                <a:cs typeface="Calibri" pitchFamily="34" charset="0"/>
              </a:rPr>
              <a:t>Rationale</a:t>
            </a:r>
          </a:p>
          <a:p>
            <a:pPr marL="0" lvl="1" indent="0" eaLnBrk="1" hangingPunct="1">
              <a:defRPr/>
            </a:pPr>
            <a:r>
              <a:rPr lang="en-US" sz="3200" dirty="0" smtClean="0">
                <a:solidFill>
                  <a:srgbClr val="272727"/>
                </a:solidFill>
                <a:latin typeface="Arial" panose="020B0604020202020204" pitchFamily="34" charset="0"/>
                <a:cs typeface="Arial" panose="020B0604020202020204" pitchFamily="34" charset="0"/>
              </a:rPr>
              <a:t>Families and advocates can engage proactively with schools in order to develop and monitor  Individualized Education Plans (IEPs), and to obtain services and supports needed in school and the community. This presentation addresses three methods  of family engagement in the special education process:</a:t>
            </a:r>
          </a:p>
          <a:p>
            <a:pPr marL="514350" lvl="1" indent="-514350" eaLnBrk="1" hangingPunct="1">
              <a:buAutoNum type="arabicPeriod"/>
              <a:defRPr/>
            </a:pPr>
            <a:r>
              <a:rPr lang="en-US" sz="3200" b="1" dirty="0" smtClean="0">
                <a:solidFill>
                  <a:srgbClr val="272727"/>
                </a:solidFill>
                <a:latin typeface="+mn-lt"/>
                <a:cs typeface="Calibri" pitchFamily="34" charset="0"/>
              </a:rPr>
              <a:t>Advocacy Training</a:t>
            </a:r>
          </a:p>
          <a:p>
            <a:pPr marL="514350" lvl="1" indent="-514350" eaLnBrk="1" hangingPunct="1">
              <a:buAutoNum type="arabicPeriod"/>
              <a:defRPr/>
            </a:pPr>
            <a:r>
              <a:rPr lang="en-US" sz="3200" b="1" dirty="0" smtClean="0">
                <a:solidFill>
                  <a:srgbClr val="272727"/>
                </a:solidFill>
                <a:latin typeface="+mn-lt"/>
                <a:cs typeface="Calibri" pitchFamily="34" charset="0"/>
              </a:rPr>
              <a:t>Facilitated IEP</a:t>
            </a:r>
          </a:p>
          <a:p>
            <a:pPr marL="514350" lvl="1" indent="-514350" eaLnBrk="1" hangingPunct="1">
              <a:buAutoNum type="arabicPeriod"/>
              <a:defRPr/>
            </a:pPr>
            <a:r>
              <a:rPr lang="en-US" sz="3200" b="1" dirty="0" smtClean="0">
                <a:solidFill>
                  <a:srgbClr val="272727"/>
                </a:solidFill>
                <a:latin typeface="+mn-lt"/>
                <a:cs typeface="Calibri" pitchFamily="34" charset="0"/>
              </a:rPr>
              <a:t>Procedural Safeguards</a:t>
            </a:r>
          </a:p>
          <a:p>
            <a:pPr marL="514350" lvl="1" indent="-514350" eaLnBrk="1" hangingPunct="1">
              <a:buAutoNum type="arabicPeriod"/>
              <a:defRPr/>
            </a:pPr>
            <a:endParaRPr lang="en-US" sz="2800" b="1" dirty="0">
              <a:solidFill>
                <a:srgbClr val="272727"/>
              </a:solidFill>
              <a:latin typeface="+mn-lt"/>
              <a:cs typeface="Calibri" pitchFamily="34" charset="0"/>
            </a:endParaRPr>
          </a:p>
          <a:p>
            <a:pPr marL="0" lvl="1" indent="0" eaLnBrk="1" hangingPunct="1">
              <a:defRPr/>
            </a:pPr>
            <a:endParaRPr lang="en-US" sz="2800" b="1" i="1" dirty="0" smtClean="0">
              <a:solidFill>
                <a:srgbClr val="800000"/>
              </a:solidFill>
              <a:cs typeface="Calibri" pitchFamily="34" charset="0"/>
            </a:endParaRPr>
          </a:p>
          <a:p>
            <a:pPr marL="0" lvl="1" indent="0" eaLnBrk="1" hangingPunct="1">
              <a:defRPr/>
            </a:pPr>
            <a:endParaRPr lang="en-US" sz="3200" dirty="0" smtClean="0">
              <a:latin typeface="+mn-lt"/>
              <a:ea typeface="+mn-ea"/>
              <a:cs typeface="Calibri" pitchFamily="34" charset="0"/>
            </a:endParaRPr>
          </a:p>
          <a:p>
            <a:pPr lvl="1" indent="-742950" eaLnBrk="1" hangingPunct="1">
              <a:buFont typeface="+mj-lt"/>
              <a:buAutoNum type="arabicPeriod"/>
              <a:defRPr/>
            </a:pPr>
            <a:endParaRPr lang="en-US" sz="3200" b="1" dirty="0">
              <a:latin typeface="+mn-lt"/>
              <a:cs typeface="Calibri" pitchFamily="34" charset="0"/>
            </a:endParaRPr>
          </a:p>
          <a:p>
            <a:pPr marL="0" lvl="1" indent="0" eaLnBrk="1" hangingPunct="1">
              <a:defRPr/>
            </a:pPr>
            <a:endParaRPr lang="en-US" sz="3200" b="1" dirty="0">
              <a:latin typeface="+mn-lt"/>
              <a:cs typeface="Calibri" pitchFamily="34" charset="0"/>
            </a:endParaRPr>
          </a:p>
          <a:p>
            <a:pPr marL="0" lvl="1" indent="0" eaLnBrk="1" hangingPunct="1">
              <a:defRPr/>
            </a:pPr>
            <a:endParaRPr lang="en-US" sz="3200" b="1" dirty="0">
              <a:latin typeface="+mn-lt"/>
              <a:cs typeface="Calibri" pitchFamily="34" charset="0"/>
            </a:endParaRPr>
          </a:p>
          <a:p>
            <a:pPr marL="0" lvl="1" indent="0" eaLnBrk="1" hangingPunct="1">
              <a:defRPr/>
            </a:pPr>
            <a:endParaRPr lang="en-US" sz="3200" dirty="0">
              <a:cs typeface="Calibri" pitchFamily="34" charset="0"/>
            </a:endParaRPr>
          </a:p>
          <a:p>
            <a:pPr lvl="1" indent="-742950" eaLnBrk="1" hangingPunct="1">
              <a:buFont typeface="+mj-lt"/>
              <a:buAutoNum type="arabicPeriod"/>
              <a:defRPr/>
            </a:pPr>
            <a:endParaRPr lang="en-US" sz="3200" dirty="0">
              <a:cs typeface="Calibri" pitchFamily="34" charset="0"/>
            </a:endParaRPr>
          </a:p>
          <a:p>
            <a:pPr lvl="1" indent="-742950" eaLnBrk="1" hangingPunct="1">
              <a:buFont typeface="+mj-lt"/>
              <a:buAutoNum type="arabicPeriod"/>
              <a:defRPr/>
            </a:pPr>
            <a:endParaRPr lang="en-US" sz="3200" dirty="0" smtClean="0">
              <a:latin typeface="+mn-lt"/>
              <a:ea typeface="+mn-ea"/>
              <a:cs typeface="Calibri" pitchFamily="34" charset="0"/>
            </a:endParaRPr>
          </a:p>
          <a:p>
            <a:pPr marL="914400" lvl="1" indent="-914400" eaLnBrk="1" fontAlgn="auto" hangingPunct="1">
              <a:lnSpc>
                <a:spcPct val="80000"/>
              </a:lnSpc>
              <a:spcAft>
                <a:spcPts val="0"/>
              </a:spcAft>
              <a:buFont typeface="+mj-lt"/>
              <a:buAutoNum type="arabicPeriod"/>
              <a:defRPr/>
            </a:pPr>
            <a:endParaRPr lang="en-US" sz="3200" dirty="0" smtClean="0">
              <a:latin typeface="+mn-lt"/>
              <a:cs typeface="Calibri" pitchFamily="34" charset="0"/>
            </a:endParaRPr>
          </a:p>
        </p:txBody>
      </p:sp>
      <p:sp>
        <p:nvSpPr>
          <p:cNvPr id="2" name="Text Box 7"/>
          <p:cNvSpPr txBox="1">
            <a:spLocks noChangeArrowheads="1"/>
          </p:cNvSpPr>
          <p:nvPr/>
        </p:nvSpPr>
        <p:spPr bwMode="auto">
          <a:xfrm>
            <a:off x="943945" y="6600824"/>
            <a:ext cx="8530172" cy="717333"/>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400" b="1" dirty="0" smtClean="0">
                <a:latin typeface="+mn-lt"/>
              </a:rPr>
              <a:t>Overview </a:t>
            </a:r>
            <a:endParaRPr lang="en-US" sz="4400" b="1" dirty="0">
              <a:latin typeface="+mn-lt"/>
            </a:endParaRPr>
          </a:p>
        </p:txBody>
      </p:sp>
      <p:sp>
        <p:nvSpPr>
          <p:cNvPr id="2125" name="Text Box 7"/>
          <p:cNvSpPr txBox="1">
            <a:spLocks noChangeArrowheads="1"/>
          </p:cNvSpPr>
          <p:nvPr/>
        </p:nvSpPr>
        <p:spPr bwMode="auto">
          <a:xfrm>
            <a:off x="25350692" y="19716749"/>
            <a:ext cx="13881420" cy="945977"/>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000" b="1" dirty="0">
                <a:latin typeface="+mn-lt"/>
              </a:rPr>
              <a:t>Discussion</a:t>
            </a:r>
          </a:p>
        </p:txBody>
      </p:sp>
      <p:pic>
        <p:nvPicPr>
          <p:cNvPr id="33" name="Picture 6" descr="v04a.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7985" y="349250"/>
            <a:ext cx="3890010" cy="428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4" name="Content Placeholder 2"/>
          <p:cNvSpPr txBox="1">
            <a:spLocks/>
          </p:cNvSpPr>
          <p:nvPr/>
        </p:nvSpPr>
        <p:spPr bwMode="auto">
          <a:xfrm>
            <a:off x="1336430" y="4591103"/>
            <a:ext cx="6213232" cy="161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501589" tIns="250794" rIns="501589" bIns="250794" numCol="1" anchor="t" anchorCtr="0" compatLnSpc="1">
            <a:prstTxWarp prst="textNoShape">
              <a:avLst/>
            </a:prstTxWarp>
          </a:bodyPr>
          <a:lstStyle>
            <a:lvl1pPr marL="0" indent="0" algn="ctr" defTabSz="2506663" rtl="0" eaLnBrk="0" fontAlgn="base" hangingPunct="0">
              <a:spcBef>
                <a:spcPct val="20000"/>
              </a:spcBef>
              <a:spcAft>
                <a:spcPct val="0"/>
              </a:spcAft>
              <a:buFont typeface="Arial" charset="0"/>
              <a:buNone/>
              <a:defRPr sz="17600" kern="1200">
                <a:solidFill>
                  <a:schemeClr val="tx1">
                    <a:tint val="75000"/>
                  </a:schemeClr>
                </a:solidFill>
                <a:latin typeface="+mn-lt"/>
                <a:ea typeface="MS PGothic" pitchFamily="34" charset="-128"/>
                <a:cs typeface="ＭＳ Ｐゴシック" charset="-128"/>
              </a:defRPr>
            </a:lvl1pPr>
            <a:lvl2pPr marL="2507943" indent="0" algn="ctr" defTabSz="2506663" rtl="0" eaLnBrk="0" fontAlgn="base" hangingPunct="0">
              <a:spcBef>
                <a:spcPct val="20000"/>
              </a:spcBef>
              <a:spcAft>
                <a:spcPct val="0"/>
              </a:spcAft>
              <a:buFont typeface="Arial" charset="0"/>
              <a:buNone/>
              <a:defRPr sz="15300" kern="1200">
                <a:solidFill>
                  <a:schemeClr val="tx1">
                    <a:tint val="75000"/>
                  </a:schemeClr>
                </a:solidFill>
                <a:latin typeface="+mn-lt"/>
                <a:ea typeface="MS PGothic" pitchFamily="34" charset="-128"/>
                <a:cs typeface="+mn-cs"/>
              </a:defRPr>
            </a:lvl2pPr>
            <a:lvl3pPr marL="5015886" indent="0" algn="ctr" defTabSz="2506663" rtl="0" eaLnBrk="0" fontAlgn="base" hangingPunct="0">
              <a:spcBef>
                <a:spcPct val="20000"/>
              </a:spcBef>
              <a:spcAft>
                <a:spcPct val="0"/>
              </a:spcAft>
              <a:buFont typeface="Arial" charset="0"/>
              <a:buNone/>
              <a:defRPr sz="13100" kern="1200">
                <a:solidFill>
                  <a:schemeClr val="tx1">
                    <a:tint val="75000"/>
                  </a:schemeClr>
                </a:solidFill>
                <a:latin typeface="+mn-lt"/>
                <a:ea typeface="MS PGothic" pitchFamily="34" charset="-128"/>
                <a:cs typeface="+mn-cs"/>
              </a:defRPr>
            </a:lvl3pPr>
            <a:lvl4pPr marL="7523830" indent="0" algn="ctr" defTabSz="2506663" rtl="0" eaLnBrk="0" fontAlgn="base" hangingPunct="0">
              <a:spcBef>
                <a:spcPct val="20000"/>
              </a:spcBef>
              <a:spcAft>
                <a:spcPct val="0"/>
              </a:spcAft>
              <a:buFont typeface="Arial" charset="0"/>
              <a:buNone/>
              <a:defRPr sz="11000" kern="1200">
                <a:solidFill>
                  <a:schemeClr val="tx1">
                    <a:tint val="75000"/>
                  </a:schemeClr>
                </a:solidFill>
                <a:latin typeface="+mn-lt"/>
                <a:ea typeface="MS PGothic" pitchFamily="34" charset="-128"/>
                <a:cs typeface="+mn-cs"/>
              </a:defRPr>
            </a:lvl4pPr>
            <a:lvl5pPr marL="10031773" indent="0" algn="ctr" defTabSz="2506663" rtl="0" eaLnBrk="0" fontAlgn="base" hangingPunct="0">
              <a:spcBef>
                <a:spcPct val="20000"/>
              </a:spcBef>
              <a:spcAft>
                <a:spcPct val="0"/>
              </a:spcAft>
              <a:buFont typeface="Arial" charset="0"/>
              <a:buNone/>
              <a:defRPr sz="11000" kern="1200">
                <a:solidFill>
                  <a:schemeClr val="tx1">
                    <a:tint val="75000"/>
                  </a:schemeClr>
                </a:solidFill>
                <a:latin typeface="+mn-lt"/>
                <a:ea typeface="MS PGothic" pitchFamily="34" charset="-128"/>
                <a:cs typeface="+mn-cs"/>
              </a:defRPr>
            </a:lvl5pPr>
            <a:lvl6pPr marL="12539716" indent="0" algn="ctr" defTabSz="2507943" rtl="0" eaLnBrk="1" latinLnBrk="0" hangingPunct="1">
              <a:spcBef>
                <a:spcPct val="20000"/>
              </a:spcBef>
              <a:buFont typeface="Arial"/>
              <a:buNone/>
              <a:defRPr sz="11000" kern="1200">
                <a:solidFill>
                  <a:schemeClr val="tx1">
                    <a:tint val="75000"/>
                  </a:schemeClr>
                </a:solidFill>
                <a:latin typeface="+mn-lt"/>
                <a:ea typeface="+mn-ea"/>
                <a:cs typeface="+mn-cs"/>
              </a:defRPr>
            </a:lvl6pPr>
            <a:lvl7pPr marL="15047659" indent="0" algn="ctr" defTabSz="2507943" rtl="0" eaLnBrk="1" latinLnBrk="0" hangingPunct="1">
              <a:spcBef>
                <a:spcPct val="20000"/>
              </a:spcBef>
              <a:buFont typeface="Arial"/>
              <a:buNone/>
              <a:defRPr sz="11000" kern="1200">
                <a:solidFill>
                  <a:schemeClr val="tx1">
                    <a:tint val="75000"/>
                  </a:schemeClr>
                </a:solidFill>
                <a:latin typeface="+mn-lt"/>
                <a:ea typeface="+mn-ea"/>
                <a:cs typeface="+mn-cs"/>
              </a:defRPr>
            </a:lvl7pPr>
            <a:lvl8pPr marL="17555602" indent="0" algn="ctr" defTabSz="2507943" rtl="0" eaLnBrk="1" latinLnBrk="0" hangingPunct="1">
              <a:spcBef>
                <a:spcPct val="20000"/>
              </a:spcBef>
              <a:buFont typeface="Arial"/>
              <a:buNone/>
              <a:defRPr sz="11000" kern="1200">
                <a:solidFill>
                  <a:schemeClr val="tx1">
                    <a:tint val="75000"/>
                  </a:schemeClr>
                </a:solidFill>
                <a:latin typeface="+mn-lt"/>
                <a:ea typeface="+mn-ea"/>
                <a:cs typeface="+mn-cs"/>
              </a:defRPr>
            </a:lvl8pPr>
            <a:lvl9pPr marL="20063545" indent="0" algn="ctr" defTabSz="2507943" rtl="0" eaLnBrk="1" latinLnBrk="0" hangingPunct="1">
              <a:spcBef>
                <a:spcPct val="20000"/>
              </a:spcBef>
              <a:buFont typeface="Arial"/>
              <a:buNone/>
              <a:defRPr sz="11000" kern="1200">
                <a:solidFill>
                  <a:schemeClr val="tx1">
                    <a:tint val="75000"/>
                  </a:schemeClr>
                </a:solidFill>
                <a:latin typeface="+mn-lt"/>
                <a:ea typeface="+mn-ea"/>
                <a:cs typeface="+mn-cs"/>
              </a:defRPr>
            </a:lvl9pPr>
          </a:lstStyle>
          <a:p>
            <a:r>
              <a:rPr lang="en-US" sz="3600" dirty="0" smtClean="0">
                <a:solidFill>
                  <a:schemeClr val="bg1"/>
                </a:solidFill>
                <a:latin typeface="Book Antiqua"/>
                <a:cs typeface="Book Antiqua"/>
              </a:rPr>
              <a:t>Peabody College</a:t>
            </a:r>
            <a:endParaRPr lang="en-US" sz="3600" dirty="0">
              <a:solidFill>
                <a:schemeClr val="bg1"/>
              </a:solidFill>
              <a:latin typeface="Book Antiqua"/>
              <a:cs typeface="Book Antiqua"/>
            </a:endParaRPr>
          </a:p>
        </p:txBody>
      </p:sp>
      <p:sp>
        <p:nvSpPr>
          <p:cNvPr id="32" name="Text Box 14"/>
          <p:cNvSpPr txBox="1">
            <a:spLocks noChangeArrowheads="1"/>
          </p:cNvSpPr>
          <p:nvPr/>
        </p:nvSpPr>
        <p:spPr bwMode="auto">
          <a:xfrm>
            <a:off x="907725" y="15570999"/>
            <a:ext cx="8594970" cy="2184463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457200" tIns="457200" rIns="457200" bIns="457200"/>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marL="0" lvl="1" indent="0" eaLnBrk="1" hangingPunct="1">
              <a:defRPr/>
            </a:pPr>
            <a:r>
              <a:rPr lang="en-US" sz="3200" dirty="0" smtClean="0">
                <a:solidFill>
                  <a:srgbClr val="272727"/>
                </a:solidFill>
                <a:cs typeface="Calibri" pitchFamily="34" charset="0"/>
              </a:rPr>
              <a:t>First</a:t>
            </a:r>
            <a:r>
              <a:rPr lang="en-US" sz="3200" dirty="0">
                <a:solidFill>
                  <a:srgbClr val="272727"/>
                </a:solidFill>
                <a:cs typeface="Calibri" pitchFamily="34" charset="0"/>
              </a:rPr>
              <a:t>, families can engage with </a:t>
            </a:r>
            <a:r>
              <a:rPr lang="en-US" sz="3200" b="1" dirty="0">
                <a:solidFill>
                  <a:srgbClr val="272727"/>
                </a:solidFill>
                <a:cs typeface="Calibri" pitchFamily="34" charset="0"/>
              </a:rPr>
              <a:t>advocacy </a:t>
            </a:r>
            <a:r>
              <a:rPr lang="en-US" sz="3200" b="1" dirty="0" smtClean="0">
                <a:solidFill>
                  <a:srgbClr val="272727"/>
                </a:solidFill>
                <a:cs typeface="Calibri" pitchFamily="34" charset="0"/>
              </a:rPr>
              <a:t>training programs</a:t>
            </a:r>
            <a:r>
              <a:rPr lang="en-US" sz="3200" dirty="0" smtClean="0">
                <a:solidFill>
                  <a:srgbClr val="272727"/>
                </a:solidFill>
                <a:cs typeface="Calibri" pitchFamily="34" charset="0"/>
              </a:rPr>
              <a:t>.</a:t>
            </a:r>
            <a:r>
              <a:rPr lang="en-US" sz="3200" b="1" dirty="0">
                <a:solidFill>
                  <a:srgbClr val="272727"/>
                </a:solidFill>
                <a:cs typeface="Calibri" pitchFamily="34" charset="0"/>
              </a:rPr>
              <a:t> </a:t>
            </a:r>
            <a:endParaRPr lang="en-US" sz="3200" b="1" dirty="0" smtClean="0">
              <a:solidFill>
                <a:srgbClr val="272727"/>
              </a:solidFill>
              <a:cs typeface="Calibri" pitchFamily="34" charset="0"/>
            </a:endParaRPr>
          </a:p>
          <a:p>
            <a:pPr marL="0" lvl="1" indent="0" eaLnBrk="1" hangingPunct="1">
              <a:defRPr/>
            </a:pPr>
            <a:endParaRPr lang="en-US" sz="3200" b="1" dirty="0">
              <a:solidFill>
                <a:srgbClr val="272727"/>
              </a:solidFill>
              <a:cs typeface="Calibri" pitchFamily="34" charset="0"/>
            </a:endParaRPr>
          </a:p>
          <a:p>
            <a:pPr marL="0" lvl="1" indent="0" algn="ctr" eaLnBrk="1" hangingPunct="1">
              <a:lnSpc>
                <a:spcPct val="80000"/>
              </a:lnSpc>
              <a:defRPr/>
            </a:pPr>
            <a:r>
              <a:rPr lang="en-US" sz="3600" b="1" i="1" dirty="0" smtClean="0">
                <a:solidFill>
                  <a:schemeClr val="accent5">
                    <a:lumMod val="50000"/>
                  </a:schemeClr>
                </a:solidFill>
                <a:latin typeface="+mn-lt"/>
                <a:cs typeface="Calibri" pitchFamily="34" charset="0"/>
              </a:rPr>
              <a:t>The </a:t>
            </a:r>
            <a:r>
              <a:rPr lang="en-US" sz="3600" b="1" i="1" dirty="0">
                <a:solidFill>
                  <a:schemeClr val="accent5">
                    <a:lumMod val="50000"/>
                  </a:schemeClr>
                </a:solidFill>
                <a:latin typeface="+mn-lt"/>
                <a:cs typeface="Calibri" pitchFamily="34" charset="0"/>
              </a:rPr>
              <a:t>Volunteer Advocacy </a:t>
            </a:r>
            <a:r>
              <a:rPr lang="en-US" sz="3600" b="1" i="1" dirty="0" smtClean="0">
                <a:solidFill>
                  <a:schemeClr val="accent5">
                    <a:lumMod val="50000"/>
                  </a:schemeClr>
                </a:solidFill>
                <a:latin typeface="+mn-lt"/>
                <a:cs typeface="Calibri" pitchFamily="34" charset="0"/>
              </a:rPr>
              <a:t>Project (VAP) </a:t>
            </a:r>
            <a:r>
              <a:rPr lang="en-US" sz="3600" b="1" i="1" dirty="0">
                <a:solidFill>
                  <a:schemeClr val="accent5">
                    <a:lumMod val="50000"/>
                  </a:schemeClr>
                </a:solidFill>
                <a:latin typeface="+mn-lt"/>
                <a:cs typeface="Calibri" pitchFamily="34" charset="0"/>
              </a:rPr>
              <a:t>at Vanderbilt University trains </a:t>
            </a:r>
            <a:r>
              <a:rPr lang="en-US" sz="3600" b="1" i="1" dirty="0" smtClean="0">
                <a:solidFill>
                  <a:schemeClr val="accent5">
                    <a:lumMod val="50000"/>
                  </a:schemeClr>
                </a:solidFill>
                <a:latin typeface="+mn-lt"/>
                <a:cs typeface="Calibri" pitchFamily="34" charset="0"/>
              </a:rPr>
              <a:t>volunteer special education advocates in </a:t>
            </a:r>
            <a:r>
              <a:rPr lang="en-US" sz="3600" b="1" i="1" dirty="0">
                <a:solidFill>
                  <a:schemeClr val="accent5">
                    <a:lumMod val="50000"/>
                  </a:schemeClr>
                </a:solidFill>
                <a:latin typeface="+mn-lt"/>
                <a:cs typeface="Calibri" pitchFamily="34" charset="0"/>
              </a:rPr>
              <a:t>a </a:t>
            </a:r>
            <a:r>
              <a:rPr lang="en-US" sz="3600" b="1" i="1" dirty="0" smtClean="0">
                <a:solidFill>
                  <a:schemeClr val="accent5">
                    <a:lumMod val="50000"/>
                  </a:schemeClr>
                </a:solidFill>
                <a:latin typeface="+mn-lt"/>
                <a:cs typeface="Calibri" pitchFamily="34" charset="0"/>
              </a:rPr>
              <a:t>40-hr workshop format. Participants </a:t>
            </a:r>
            <a:r>
              <a:rPr lang="en-US" sz="3600" b="1" i="1" dirty="0">
                <a:solidFill>
                  <a:schemeClr val="accent5">
                    <a:lumMod val="50000"/>
                  </a:schemeClr>
                </a:solidFill>
                <a:latin typeface="+mn-lt"/>
                <a:cs typeface="Calibri" pitchFamily="34" charset="0"/>
              </a:rPr>
              <a:t>agree to volunteer </a:t>
            </a:r>
            <a:r>
              <a:rPr lang="en-US" sz="3600" b="1" i="1" dirty="0" smtClean="0">
                <a:solidFill>
                  <a:schemeClr val="accent5">
                    <a:lumMod val="50000"/>
                  </a:schemeClr>
                </a:solidFill>
                <a:latin typeface="+mn-lt"/>
                <a:cs typeface="Calibri" pitchFamily="34" charset="0"/>
              </a:rPr>
              <a:t>as an advocate </a:t>
            </a:r>
            <a:r>
              <a:rPr lang="en-US" sz="3600" b="1" i="1" dirty="0">
                <a:solidFill>
                  <a:schemeClr val="accent5">
                    <a:lumMod val="50000"/>
                  </a:schemeClr>
                </a:solidFill>
                <a:latin typeface="+mn-lt"/>
                <a:cs typeface="Calibri" pitchFamily="34" charset="0"/>
              </a:rPr>
              <a:t>for four families in their communities after graduation. </a:t>
            </a:r>
            <a:r>
              <a:rPr lang="en-US" sz="3600" b="1" i="1" dirty="0" smtClean="0">
                <a:solidFill>
                  <a:schemeClr val="accent5">
                    <a:lumMod val="50000"/>
                  </a:schemeClr>
                </a:solidFill>
                <a:latin typeface="+mn-lt"/>
                <a:cs typeface="Calibri" pitchFamily="34" charset="0"/>
              </a:rPr>
              <a:t>This training in offered in-person or via webcast to satellite sites across the state of TN.</a:t>
            </a:r>
          </a:p>
          <a:p>
            <a:pPr marL="0" lvl="1" indent="0" eaLnBrk="1" hangingPunct="1">
              <a:lnSpc>
                <a:spcPct val="80000"/>
              </a:lnSpc>
              <a:defRPr/>
            </a:pPr>
            <a:endParaRPr lang="en-US" sz="1200" dirty="0">
              <a:solidFill>
                <a:srgbClr val="272727"/>
              </a:solidFill>
              <a:cs typeface="Calibri" pitchFamily="34" charset="0"/>
            </a:endParaRPr>
          </a:p>
          <a:p>
            <a:pPr marL="0" lvl="1" indent="0" eaLnBrk="1" hangingPunct="1">
              <a:defRPr/>
            </a:pPr>
            <a:endParaRPr lang="en-US" sz="1200" dirty="0">
              <a:solidFill>
                <a:srgbClr val="272727"/>
              </a:solidFill>
              <a:latin typeface="+mn-lt"/>
              <a:cs typeface="Calibri" pitchFamily="34" charset="0"/>
            </a:endParaRPr>
          </a:p>
          <a:p>
            <a:pPr marL="0" lvl="1" indent="0" eaLnBrk="1" hangingPunct="1">
              <a:defRPr/>
            </a:pPr>
            <a:r>
              <a:rPr lang="en-US" sz="2800" b="1" i="1" dirty="0" smtClean="0">
                <a:solidFill>
                  <a:srgbClr val="800000"/>
                </a:solidFill>
                <a:latin typeface="+mn-lt"/>
              </a:rPr>
              <a:t>Purpose: </a:t>
            </a:r>
            <a:r>
              <a:rPr lang="en-US" sz="2800" dirty="0" smtClean="0">
                <a:latin typeface="+mn-lt"/>
              </a:rPr>
              <a:t>To evaluate the efficacy of the VAP training in increasing special education knowledge and advocacy skills.</a:t>
            </a:r>
          </a:p>
          <a:p>
            <a:pPr marL="0" lvl="1" indent="0" eaLnBrk="1" hangingPunct="1">
              <a:defRPr/>
            </a:pPr>
            <a:endParaRPr lang="en-US" sz="1200" b="1" i="1" dirty="0">
              <a:solidFill>
                <a:srgbClr val="800000"/>
              </a:solidFill>
            </a:endParaRPr>
          </a:p>
          <a:p>
            <a:pPr marL="0" lvl="1" indent="0" eaLnBrk="1" hangingPunct="1">
              <a:defRPr/>
            </a:pPr>
            <a:r>
              <a:rPr lang="en-US" sz="2800" b="1" i="1" dirty="0" smtClean="0">
                <a:solidFill>
                  <a:srgbClr val="800000"/>
                </a:solidFill>
                <a:latin typeface="+mn-lt"/>
              </a:rPr>
              <a:t>Participants</a:t>
            </a:r>
          </a:p>
          <a:p>
            <a:pPr marL="457200" lvl="1" indent="-457200" eaLnBrk="1" hangingPunct="1">
              <a:buFont typeface="Arial" panose="020B0604020202020204" pitchFamily="34" charset="0"/>
              <a:buChar char="•"/>
              <a:defRPr/>
            </a:pPr>
            <a:r>
              <a:rPr lang="en-US" sz="2800" dirty="0" smtClean="0">
                <a:latin typeface="+mn-lt"/>
              </a:rPr>
              <a:t>90 VAP graduates  (out of 165)</a:t>
            </a:r>
          </a:p>
          <a:p>
            <a:pPr marL="457200" lvl="1" indent="-457200" eaLnBrk="1" hangingPunct="1">
              <a:buFont typeface="Arial" panose="020B0604020202020204" pitchFamily="34" charset="0"/>
              <a:buChar char="•"/>
              <a:defRPr/>
            </a:pPr>
            <a:r>
              <a:rPr lang="en-US" sz="2800" dirty="0" smtClean="0">
                <a:latin typeface="+mn-lt"/>
              </a:rPr>
              <a:t>From 33 of Tennessee’s 95 counties</a:t>
            </a:r>
          </a:p>
          <a:p>
            <a:pPr marL="457200" lvl="1" indent="-457200" eaLnBrk="1" hangingPunct="1">
              <a:buFont typeface="Arial" panose="020B0604020202020204" pitchFamily="34" charset="0"/>
              <a:buChar char="•"/>
              <a:defRPr/>
            </a:pPr>
            <a:r>
              <a:rPr lang="en-US" sz="2800" dirty="0" smtClean="0">
                <a:latin typeface="+mn-lt"/>
              </a:rPr>
              <a:t>59% parent of an child with disabilities</a:t>
            </a:r>
          </a:p>
          <a:p>
            <a:pPr marL="457200" lvl="1" indent="-457200" eaLnBrk="1" hangingPunct="1">
              <a:buFont typeface="Arial" panose="020B0604020202020204" pitchFamily="34" charset="0"/>
              <a:buChar char="•"/>
              <a:defRPr/>
            </a:pPr>
            <a:r>
              <a:rPr lang="en-US" sz="2800" dirty="0" smtClean="0">
                <a:latin typeface="+mn-lt"/>
              </a:rPr>
              <a:t>40% professionals in the disability field</a:t>
            </a:r>
          </a:p>
          <a:p>
            <a:pPr marL="0" lvl="1" indent="0" eaLnBrk="1" hangingPunct="1">
              <a:defRPr/>
            </a:pPr>
            <a:endParaRPr lang="en-US" sz="1200" b="1" i="1" dirty="0" smtClean="0">
              <a:solidFill>
                <a:srgbClr val="800000"/>
              </a:solidFill>
            </a:endParaRPr>
          </a:p>
          <a:p>
            <a:pPr marL="0" lvl="1" indent="0" eaLnBrk="1" hangingPunct="1">
              <a:defRPr/>
            </a:pPr>
            <a:r>
              <a:rPr lang="en-US" sz="2800" b="1" i="1" dirty="0" smtClean="0">
                <a:solidFill>
                  <a:srgbClr val="800000"/>
                </a:solidFill>
                <a:latin typeface="+mn-lt"/>
              </a:rPr>
              <a:t>Procedures</a:t>
            </a:r>
          </a:p>
          <a:p>
            <a:pPr marL="457200" lvl="1" indent="-457200" eaLnBrk="1" hangingPunct="1">
              <a:buFont typeface="Arial" panose="020B0604020202020204" pitchFamily="34" charset="0"/>
              <a:buChar char="•"/>
              <a:defRPr/>
            </a:pPr>
            <a:r>
              <a:rPr lang="en-US" sz="2800" dirty="0" smtClean="0">
                <a:latin typeface="+mn-lt"/>
              </a:rPr>
              <a:t>Pre-test completed before training</a:t>
            </a:r>
          </a:p>
          <a:p>
            <a:pPr marL="457200" lvl="1" indent="-457200" eaLnBrk="1" hangingPunct="1">
              <a:buFont typeface="Arial" panose="020B0604020202020204" pitchFamily="34" charset="0"/>
              <a:buChar char="•"/>
              <a:defRPr/>
            </a:pPr>
            <a:r>
              <a:rPr lang="en-US" sz="2800" dirty="0" smtClean="0">
                <a:latin typeface="+mn-lt"/>
              </a:rPr>
              <a:t>Post-test completed the last day of training</a:t>
            </a:r>
          </a:p>
          <a:p>
            <a:pPr marL="857250" lvl="2" indent="-457200" eaLnBrk="1" hangingPunct="1">
              <a:buFont typeface="Arial" panose="020B0604020202020204" pitchFamily="34" charset="0"/>
              <a:buChar char="•"/>
              <a:defRPr/>
            </a:pPr>
            <a:r>
              <a:rPr lang="en-US" sz="2800" dirty="0" smtClean="0">
                <a:latin typeface="+mn-lt"/>
              </a:rPr>
              <a:t>30 multiple choice questions about special education knowledge</a:t>
            </a:r>
          </a:p>
          <a:p>
            <a:pPr marL="857250" lvl="2" indent="-457200" eaLnBrk="1" hangingPunct="1">
              <a:buFont typeface="Arial" panose="020B0604020202020204" pitchFamily="34" charset="0"/>
              <a:buChar char="•"/>
              <a:defRPr/>
            </a:pPr>
            <a:r>
              <a:rPr lang="en-US" sz="2800" dirty="0" smtClean="0">
                <a:latin typeface="+mn-lt"/>
              </a:rPr>
              <a:t>10 questions about advocacy skills answered on a scale from 1 (not at all) to 5 (excellent)</a:t>
            </a:r>
            <a:endParaRPr lang="en-US" sz="2800" dirty="0">
              <a:latin typeface="+mn-lt"/>
            </a:endParaRPr>
          </a:p>
          <a:p>
            <a:pPr marL="0" lvl="1" indent="0" eaLnBrk="1" hangingPunct="1">
              <a:defRPr/>
            </a:pPr>
            <a:endParaRPr lang="en-US" sz="1200" dirty="0">
              <a:latin typeface="+mn-lt"/>
              <a:cs typeface="Calibri" pitchFamily="34" charset="0"/>
            </a:endParaRPr>
          </a:p>
          <a:p>
            <a:pPr marL="0" lvl="1" indent="0" eaLnBrk="1" hangingPunct="1">
              <a:defRPr/>
            </a:pPr>
            <a:r>
              <a:rPr lang="en-US" sz="2800" b="1" i="1" dirty="0" smtClean="0">
                <a:solidFill>
                  <a:srgbClr val="800000"/>
                </a:solidFill>
                <a:latin typeface="+mn-lt"/>
              </a:rPr>
              <a:t>Results</a:t>
            </a:r>
            <a:endParaRPr lang="en-US" sz="2800" b="1" i="1" dirty="0">
              <a:solidFill>
                <a:srgbClr val="800000"/>
              </a:solidFill>
              <a:latin typeface="+mn-lt"/>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1200" dirty="0" smtClean="0">
              <a:solidFill>
                <a:srgbClr val="272727"/>
              </a:solidFill>
              <a:latin typeface="Calibri"/>
              <a:cs typeface="Calibri" pitchFamily="34" charset="0"/>
            </a:endParaRPr>
          </a:p>
          <a:p>
            <a:pPr marL="0" lvl="1" indent="0" eaLnBrk="1" hangingPunct="1">
              <a:defRPr/>
            </a:pPr>
            <a:endParaRPr lang="en-US" sz="1200" dirty="0">
              <a:solidFill>
                <a:srgbClr val="272727"/>
              </a:solidFill>
              <a:latin typeface="Calibri"/>
              <a:cs typeface="Calibri" pitchFamily="34" charset="0"/>
            </a:endParaRPr>
          </a:p>
          <a:p>
            <a:pPr marL="0" lvl="1" indent="0" eaLnBrk="1" hangingPunct="1">
              <a:defRPr/>
            </a:pPr>
            <a:endParaRPr lang="en-US" sz="2800" b="1" i="1" dirty="0" smtClean="0">
              <a:solidFill>
                <a:srgbClr val="800000"/>
              </a:solidFill>
              <a:latin typeface="+mn-lt"/>
            </a:endParaRPr>
          </a:p>
          <a:p>
            <a:pPr marL="0" lvl="1" indent="0" eaLnBrk="1" hangingPunct="1">
              <a:defRPr/>
            </a:pPr>
            <a:r>
              <a:rPr lang="en-US" sz="2800" b="1" i="1" dirty="0" smtClean="0">
                <a:solidFill>
                  <a:srgbClr val="800000"/>
                </a:solidFill>
                <a:latin typeface="+mn-lt"/>
              </a:rPr>
              <a:t>Discussion</a:t>
            </a:r>
          </a:p>
          <a:p>
            <a:pPr marL="0" lvl="1" indent="0" eaLnBrk="1" hangingPunct="1">
              <a:defRPr/>
            </a:pPr>
            <a:r>
              <a:rPr lang="en-US" sz="2800" dirty="0" smtClean="0">
                <a:latin typeface="+mn-lt"/>
              </a:rPr>
              <a:t>The VAP training  significantly improved participants’ special  education knowledge and advocacy skill. Future research should  examine the long-term advocacy of program graduates in addition to comparing difference dosages of advocacy trainings. </a:t>
            </a:r>
          </a:p>
          <a:p>
            <a:pPr marL="0" lvl="1" indent="0" eaLnBrk="1" hangingPunct="1">
              <a:defRPr/>
            </a:pPr>
            <a:endParaRPr lang="en-US" sz="1200" dirty="0" smtClean="0">
              <a:latin typeface="+mn-lt"/>
            </a:endParaRPr>
          </a:p>
          <a:p>
            <a:pPr marL="0" lvl="1" indent="0" eaLnBrk="1" hangingPunct="1">
              <a:defRPr/>
            </a:pPr>
            <a:endParaRPr lang="en-US" sz="1200" b="1" i="1" dirty="0" smtClean="0">
              <a:solidFill>
                <a:srgbClr val="800000"/>
              </a:solidFill>
              <a:latin typeface="+mn-lt"/>
            </a:endParaRPr>
          </a:p>
          <a:p>
            <a:pPr marL="0" lvl="1" indent="0" eaLnBrk="1" hangingPunct="1">
              <a:defRPr/>
            </a:pPr>
            <a:endParaRPr lang="en-US" sz="1200" b="1" i="1" dirty="0">
              <a:solidFill>
                <a:srgbClr val="800000"/>
              </a:solidFill>
              <a:latin typeface="+mn-lt"/>
            </a:endParaRPr>
          </a:p>
          <a:p>
            <a:pPr lvl="0" algn="ctr" eaLnBrk="1" hangingPunct="1">
              <a:defRPr/>
            </a:pPr>
            <a:r>
              <a:rPr lang="en-US" sz="2800" b="1" dirty="0">
                <a:solidFill>
                  <a:prstClr val="black"/>
                </a:solidFill>
                <a:latin typeface="Calibri"/>
              </a:rPr>
              <a:t>For more information contact </a:t>
            </a:r>
            <a:r>
              <a:rPr lang="en-US" sz="2800" b="1" dirty="0">
                <a:solidFill>
                  <a:prstClr val="black"/>
                </a:solidFill>
                <a:latin typeface="Arial"/>
                <a:cs typeface="Arial"/>
                <a:hlinkClick r:id="rId3"/>
              </a:rPr>
              <a:t>Meghanbm</a:t>
            </a:r>
            <a:r>
              <a:rPr lang="en-US" sz="2800" b="1" dirty="0" smtClean="0">
                <a:solidFill>
                  <a:prstClr val="black"/>
                </a:solidFill>
                <a:latin typeface="Arial"/>
                <a:cs typeface="Arial"/>
                <a:hlinkClick r:id="rId3"/>
              </a:rPr>
              <a:t>@illinois.edu</a:t>
            </a:r>
            <a:r>
              <a:rPr lang="en-US" sz="2800" b="1" dirty="0" smtClean="0">
                <a:solidFill>
                  <a:prstClr val="black"/>
                </a:solidFill>
                <a:latin typeface="Arial"/>
                <a:cs typeface="Arial"/>
              </a:rPr>
              <a:t> </a:t>
            </a:r>
            <a:r>
              <a:rPr lang="en-US" sz="2800" b="1" dirty="0">
                <a:solidFill>
                  <a:prstClr val="black"/>
                </a:solidFill>
                <a:latin typeface="Arial"/>
                <a:cs typeface="Arial"/>
              </a:rPr>
              <a:t>or </a:t>
            </a:r>
            <a:r>
              <a:rPr lang="en-US" sz="2800" b="1" dirty="0">
                <a:solidFill>
                  <a:prstClr val="black"/>
                </a:solidFill>
                <a:latin typeface="Arial"/>
                <a:cs typeface="Arial"/>
                <a:hlinkClick r:id="rId4"/>
              </a:rPr>
              <a:t>Samantha.Goldman@Vanderbilt.edu</a:t>
            </a:r>
            <a:endParaRPr lang="en-US" sz="2800" b="1" dirty="0">
              <a:solidFill>
                <a:prstClr val="black"/>
              </a:solidFill>
              <a:latin typeface="Arial"/>
              <a:cs typeface="Arial"/>
            </a:endParaRPr>
          </a:p>
          <a:p>
            <a:pPr marL="0" lvl="1" indent="0" eaLnBrk="1" hangingPunct="1">
              <a:defRPr/>
            </a:pPr>
            <a:endParaRPr lang="en-US" sz="2800" b="1" i="1" dirty="0">
              <a:solidFill>
                <a:srgbClr val="800000"/>
              </a:solidFill>
              <a:latin typeface="+mn-lt"/>
            </a:endParaRPr>
          </a:p>
        </p:txBody>
      </p:sp>
      <p:sp>
        <p:nvSpPr>
          <p:cNvPr id="35" name="Text Box 7"/>
          <p:cNvSpPr txBox="1">
            <a:spLocks noChangeArrowheads="1"/>
          </p:cNvSpPr>
          <p:nvPr/>
        </p:nvSpPr>
        <p:spPr bwMode="auto">
          <a:xfrm>
            <a:off x="10153793" y="25488900"/>
            <a:ext cx="14542603" cy="1021381"/>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000" b="1" dirty="0">
                <a:latin typeface="+mn-lt"/>
              </a:rPr>
              <a:t>FIEP Implementation across the United States</a:t>
            </a:r>
          </a:p>
        </p:txBody>
      </p:sp>
      <p:sp>
        <p:nvSpPr>
          <p:cNvPr id="36" name="Rectangle 10"/>
          <p:cNvSpPr>
            <a:spLocks noChangeArrowheads="1"/>
          </p:cNvSpPr>
          <p:nvPr/>
        </p:nvSpPr>
        <p:spPr bwMode="auto">
          <a:xfrm>
            <a:off x="17281152" y="4056955"/>
            <a:ext cx="12706480" cy="1977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lnSpc>
                <a:spcPct val="80000"/>
              </a:lnSpc>
            </a:pPr>
            <a:r>
              <a:rPr lang="en-US" sz="7500" dirty="0" smtClean="0">
                <a:solidFill>
                  <a:srgbClr val="FCAF23"/>
                </a:solidFill>
                <a:latin typeface="+mj-lt"/>
              </a:rPr>
              <a:t>Samantha E. Goldman</a:t>
            </a:r>
          </a:p>
          <a:p>
            <a:pPr algn="ctr">
              <a:lnSpc>
                <a:spcPct val="80000"/>
              </a:lnSpc>
            </a:pPr>
            <a:r>
              <a:rPr lang="en-US" sz="7500" dirty="0">
                <a:solidFill>
                  <a:srgbClr val="FCAF23"/>
                </a:solidFill>
                <a:latin typeface="+mj-lt"/>
              </a:rPr>
              <a:t>Vanderbilt University </a:t>
            </a:r>
          </a:p>
        </p:txBody>
      </p:sp>
      <p:sp>
        <p:nvSpPr>
          <p:cNvPr id="50" name="Rectangle 10"/>
          <p:cNvSpPr>
            <a:spLocks noChangeArrowheads="1"/>
          </p:cNvSpPr>
          <p:nvPr/>
        </p:nvSpPr>
        <p:spPr bwMode="auto">
          <a:xfrm>
            <a:off x="30000840" y="4187079"/>
            <a:ext cx="13709497"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lnSpc>
                <a:spcPct val="80000"/>
              </a:lnSpc>
            </a:pPr>
            <a:r>
              <a:rPr lang="en-US" sz="7500" dirty="0" smtClean="0">
                <a:solidFill>
                  <a:srgbClr val="FCAF23"/>
                </a:solidFill>
                <a:latin typeface="+mn-lt"/>
              </a:rPr>
              <a:t>Meghan M. Burke</a:t>
            </a:r>
          </a:p>
          <a:p>
            <a:pPr algn="ctr">
              <a:lnSpc>
                <a:spcPct val="80000"/>
              </a:lnSpc>
            </a:pPr>
            <a:r>
              <a:rPr lang="en-US" sz="6000" dirty="0" smtClean="0">
                <a:solidFill>
                  <a:srgbClr val="FCAF23"/>
                </a:solidFill>
                <a:latin typeface="+mn-lt"/>
              </a:rPr>
              <a:t>University of Illinois at Urbana-Champaign </a:t>
            </a:r>
            <a:endParaRPr lang="en-US" sz="6000" dirty="0">
              <a:solidFill>
                <a:srgbClr val="FCAF23"/>
              </a:solidFill>
              <a:latin typeface="+mn-lt"/>
            </a:endParaRPr>
          </a:p>
        </p:txBody>
      </p:sp>
      <p:graphicFrame>
        <p:nvGraphicFramePr>
          <p:cNvPr id="53" name="Chart 52"/>
          <p:cNvGraphicFramePr/>
          <p:nvPr>
            <p:extLst>
              <p:ext uri="{D42A27DB-BD31-4B8C-83A1-F6EECF244321}">
                <p14:modId xmlns:p14="http://schemas.microsoft.com/office/powerpoint/2010/main" val="359212585"/>
              </p:ext>
            </p:extLst>
          </p:nvPr>
        </p:nvGraphicFramePr>
        <p:xfrm>
          <a:off x="49891950" y="20783550"/>
          <a:ext cx="1964333" cy="650723"/>
        </p:xfrm>
        <a:graphic>
          <a:graphicData uri="http://schemas.openxmlformats.org/drawingml/2006/chart">
            <c:chart xmlns:c="http://schemas.openxmlformats.org/drawingml/2006/chart" xmlns:r="http://schemas.openxmlformats.org/officeDocument/2006/relationships" r:id="rId5"/>
          </a:graphicData>
        </a:graphic>
      </p:graphicFrame>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53793" y="26909558"/>
            <a:ext cx="14540312" cy="10506075"/>
          </a:xfrm>
          <a:prstGeom prst="rect">
            <a:avLst/>
          </a:prstGeom>
        </p:spPr>
      </p:pic>
      <p:sp>
        <p:nvSpPr>
          <p:cNvPr id="59" name="Text Box 7"/>
          <p:cNvSpPr txBox="1">
            <a:spLocks noChangeArrowheads="1"/>
          </p:cNvSpPr>
          <p:nvPr/>
        </p:nvSpPr>
        <p:spPr bwMode="auto">
          <a:xfrm>
            <a:off x="39956547" y="6574762"/>
            <a:ext cx="8530172" cy="743396"/>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400" b="1" dirty="0" smtClean="0">
                <a:latin typeface="+mn-lt"/>
              </a:rPr>
              <a:t>3. Procedural Safeguards</a:t>
            </a:r>
            <a:endParaRPr lang="en-US" sz="4400" b="1" dirty="0">
              <a:latin typeface="+mn-lt"/>
            </a:endParaRPr>
          </a:p>
        </p:txBody>
      </p:sp>
      <p:sp>
        <p:nvSpPr>
          <p:cNvPr id="40" name="Text Box 7"/>
          <p:cNvSpPr txBox="1">
            <a:spLocks noChangeArrowheads="1"/>
          </p:cNvSpPr>
          <p:nvPr/>
        </p:nvSpPr>
        <p:spPr bwMode="auto">
          <a:xfrm>
            <a:off x="907725" y="14845699"/>
            <a:ext cx="8594970" cy="743396"/>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400" b="1" dirty="0" smtClean="0">
                <a:latin typeface="+mn-lt"/>
              </a:rPr>
              <a:t>1. Advocacy Training </a:t>
            </a:r>
            <a:endParaRPr lang="en-US" sz="4400" b="1" dirty="0">
              <a:latin typeface="+mn-lt"/>
            </a:endParaRPr>
          </a:p>
        </p:txBody>
      </p:sp>
      <p:sp>
        <p:nvSpPr>
          <p:cNvPr id="47" name="Text Box 14"/>
          <p:cNvSpPr txBox="1">
            <a:spLocks noChangeArrowheads="1"/>
          </p:cNvSpPr>
          <p:nvPr/>
        </p:nvSpPr>
        <p:spPr bwMode="auto">
          <a:xfrm>
            <a:off x="25350691" y="6671061"/>
            <a:ext cx="13881421" cy="13045688"/>
          </a:xfrm>
          <a:prstGeom prst="rect">
            <a:avLst/>
          </a:prstGeom>
          <a:solidFill>
            <a:schemeClr val="bg1"/>
          </a:solidFill>
          <a:ln>
            <a:noFill/>
          </a:ln>
          <a:extLst/>
        </p:spPr>
        <p:txBody>
          <a:bodyPr lIns="457200" tIns="457200" rIns="457200" bIns="457200"/>
          <a:lstStyle>
            <a:lvl1pPr indent="1270000" eaLnBrk="0" hangingPunct="0">
              <a:defRPr sz="9800">
                <a:solidFill>
                  <a:schemeClr val="tx1"/>
                </a:solidFill>
                <a:latin typeface="Arial" charset="0"/>
                <a:ea typeface="ＭＳ Ｐゴシック" charset="-128"/>
              </a:defRPr>
            </a:lvl1pPr>
            <a:lvl2pPr marL="742950" indent="-285750" eaLnBrk="0" hangingPunct="0">
              <a:defRPr sz="9800">
                <a:solidFill>
                  <a:schemeClr val="tx1"/>
                </a:solidFill>
                <a:latin typeface="Arial" charset="0"/>
                <a:ea typeface="ＭＳ Ｐゴシック" charset="-128"/>
              </a:defRPr>
            </a:lvl2pPr>
            <a:lvl3pPr marL="1143000" indent="-228600" eaLnBrk="0" hangingPunct="0">
              <a:defRPr sz="9800">
                <a:solidFill>
                  <a:schemeClr val="tx1"/>
                </a:solidFill>
                <a:latin typeface="Arial" charset="0"/>
                <a:ea typeface="ＭＳ Ｐゴシック" charset="-128"/>
              </a:defRPr>
            </a:lvl3pPr>
            <a:lvl4pPr marL="1600200" indent="-228600" eaLnBrk="0" hangingPunct="0">
              <a:defRPr sz="9800">
                <a:solidFill>
                  <a:schemeClr val="tx1"/>
                </a:solidFill>
                <a:latin typeface="Arial" charset="0"/>
                <a:ea typeface="ＭＳ Ｐゴシック" charset="-128"/>
              </a:defRPr>
            </a:lvl4pPr>
            <a:lvl5pPr marL="2057400" indent="-228600" eaLnBrk="0" hangingPunct="0">
              <a:defRPr sz="9800">
                <a:solidFill>
                  <a:schemeClr val="tx1"/>
                </a:solidFill>
                <a:latin typeface="Arial" charset="0"/>
                <a:ea typeface="ＭＳ Ｐゴシック" charset="-128"/>
              </a:defRPr>
            </a:lvl5pPr>
            <a:lvl6pPr marL="2514600" indent="-228600" defTabSz="2506663" eaLnBrk="0" fontAlgn="base" hangingPunct="0">
              <a:spcBef>
                <a:spcPct val="0"/>
              </a:spcBef>
              <a:spcAft>
                <a:spcPct val="0"/>
              </a:spcAft>
              <a:defRPr sz="9800">
                <a:solidFill>
                  <a:schemeClr val="tx1"/>
                </a:solidFill>
                <a:latin typeface="Arial" charset="0"/>
                <a:ea typeface="ＭＳ Ｐゴシック" charset="-128"/>
              </a:defRPr>
            </a:lvl6pPr>
            <a:lvl7pPr marL="2971800" indent="-228600" defTabSz="2506663" eaLnBrk="0" fontAlgn="base" hangingPunct="0">
              <a:spcBef>
                <a:spcPct val="0"/>
              </a:spcBef>
              <a:spcAft>
                <a:spcPct val="0"/>
              </a:spcAft>
              <a:defRPr sz="9800">
                <a:solidFill>
                  <a:schemeClr val="tx1"/>
                </a:solidFill>
                <a:latin typeface="Arial" charset="0"/>
                <a:ea typeface="ＭＳ Ｐゴシック" charset="-128"/>
              </a:defRPr>
            </a:lvl7pPr>
            <a:lvl8pPr marL="3429000" indent="-228600" defTabSz="2506663" eaLnBrk="0" fontAlgn="base" hangingPunct="0">
              <a:spcBef>
                <a:spcPct val="0"/>
              </a:spcBef>
              <a:spcAft>
                <a:spcPct val="0"/>
              </a:spcAft>
              <a:defRPr sz="9800">
                <a:solidFill>
                  <a:schemeClr val="tx1"/>
                </a:solidFill>
                <a:latin typeface="Arial" charset="0"/>
                <a:ea typeface="ＭＳ Ｐゴシック" charset="-128"/>
              </a:defRPr>
            </a:lvl8pPr>
            <a:lvl9pPr marL="3886200" indent="-228600" defTabSz="2506663" eaLnBrk="0" fontAlgn="base" hangingPunct="0">
              <a:spcBef>
                <a:spcPct val="0"/>
              </a:spcBef>
              <a:spcAft>
                <a:spcPct val="0"/>
              </a:spcAft>
              <a:defRPr sz="9800">
                <a:solidFill>
                  <a:schemeClr val="tx1"/>
                </a:solidFill>
                <a:latin typeface="Arial" charset="0"/>
                <a:ea typeface="ＭＳ Ｐゴシック" charset="-128"/>
              </a:defRPr>
            </a:lvl9pPr>
          </a:lstStyle>
          <a:p>
            <a:pPr marL="514350" lvl="1" indent="-514350" eaLnBrk="1" hangingPunct="1">
              <a:buAutoNum type="arabicPeriod"/>
              <a:defRPr/>
            </a:pPr>
            <a:endParaRPr lang="en-US" sz="2800" dirty="0">
              <a:solidFill>
                <a:srgbClr val="272727"/>
              </a:solidFill>
              <a:latin typeface="+mn-lt"/>
              <a:cs typeface="Calibri" pitchFamily="34" charset="0"/>
            </a:endParaRPr>
          </a:p>
          <a:p>
            <a:pPr marL="0" lvl="1" indent="0" eaLnBrk="1" hangingPunct="1">
              <a:defRPr/>
            </a:pPr>
            <a:endParaRPr lang="en-US" sz="2800" b="1" i="1" dirty="0" smtClean="0">
              <a:solidFill>
                <a:srgbClr val="800000"/>
              </a:solidFill>
              <a:cs typeface="Calibri" pitchFamily="34" charset="0"/>
            </a:endParaRPr>
          </a:p>
          <a:p>
            <a:pPr marL="0" lvl="1" indent="0" eaLnBrk="1" hangingPunct="1">
              <a:defRPr/>
            </a:pPr>
            <a:endParaRPr lang="en-US" sz="3200" dirty="0" smtClean="0">
              <a:latin typeface="+mn-lt"/>
              <a:ea typeface="+mn-ea"/>
              <a:cs typeface="Calibri" pitchFamily="34" charset="0"/>
            </a:endParaRPr>
          </a:p>
          <a:p>
            <a:pPr lvl="1" indent="-742950" eaLnBrk="1" hangingPunct="1">
              <a:buFont typeface="+mj-lt"/>
              <a:buAutoNum type="arabicPeriod"/>
              <a:defRPr/>
            </a:pPr>
            <a:endParaRPr lang="en-US" sz="3200" b="1" dirty="0">
              <a:latin typeface="+mn-lt"/>
              <a:cs typeface="Calibri" pitchFamily="34" charset="0"/>
            </a:endParaRPr>
          </a:p>
          <a:p>
            <a:pPr marL="0" lvl="1" indent="0" eaLnBrk="1" hangingPunct="1">
              <a:defRPr/>
            </a:pPr>
            <a:endParaRPr lang="en-US" sz="3200" b="1" dirty="0">
              <a:latin typeface="+mn-lt"/>
              <a:cs typeface="Calibri" pitchFamily="34" charset="0"/>
            </a:endParaRPr>
          </a:p>
          <a:p>
            <a:pPr marL="0" lvl="1" indent="0" eaLnBrk="1" hangingPunct="1">
              <a:defRPr/>
            </a:pPr>
            <a:endParaRPr lang="en-US" sz="3200" b="1" dirty="0">
              <a:latin typeface="+mn-lt"/>
              <a:cs typeface="Calibri" pitchFamily="34" charset="0"/>
            </a:endParaRPr>
          </a:p>
          <a:p>
            <a:pPr marL="0" lvl="1" indent="0" eaLnBrk="1" hangingPunct="1">
              <a:defRPr/>
            </a:pPr>
            <a:endParaRPr lang="en-US" sz="3200" dirty="0">
              <a:cs typeface="Calibri" pitchFamily="34" charset="0"/>
            </a:endParaRPr>
          </a:p>
          <a:p>
            <a:pPr lvl="1" indent="-742950" eaLnBrk="1" hangingPunct="1">
              <a:buFont typeface="+mj-lt"/>
              <a:buAutoNum type="arabicPeriod"/>
              <a:defRPr/>
            </a:pPr>
            <a:endParaRPr lang="en-US" sz="3200" dirty="0">
              <a:cs typeface="Calibri" pitchFamily="34" charset="0"/>
            </a:endParaRPr>
          </a:p>
          <a:p>
            <a:pPr lvl="1" indent="-742950" eaLnBrk="1" hangingPunct="1">
              <a:buFont typeface="+mj-lt"/>
              <a:buAutoNum type="arabicPeriod"/>
              <a:defRPr/>
            </a:pPr>
            <a:endParaRPr lang="en-US" sz="3200" dirty="0" smtClean="0">
              <a:latin typeface="+mn-lt"/>
              <a:ea typeface="+mn-ea"/>
              <a:cs typeface="Calibri" pitchFamily="34" charset="0"/>
            </a:endParaRPr>
          </a:p>
          <a:p>
            <a:pPr marL="914400" lvl="1" indent="-914400" eaLnBrk="1" fontAlgn="auto" hangingPunct="1">
              <a:lnSpc>
                <a:spcPct val="80000"/>
              </a:lnSpc>
              <a:spcAft>
                <a:spcPts val="0"/>
              </a:spcAft>
              <a:buFont typeface="+mj-lt"/>
              <a:buAutoNum type="arabicPeriod"/>
              <a:defRPr/>
            </a:pPr>
            <a:endParaRPr lang="en-US" sz="3200" dirty="0" smtClean="0">
              <a:latin typeface="+mn-lt"/>
              <a:cs typeface="Calibri" pitchFamily="34" charset="0"/>
            </a:endParaRPr>
          </a:p>
        </p:txBody>
      </p:sp>
      <p:graphicFrame>
        <p:nvGraphicFramePr>
          <p:cNvPr id="52" name="Content Placeholder 4"/>
          <p:cNvGraphicFramePr>
            <a:graphicFrameLocks/>
          </p:cNvGraphicFramePr>
          <p:nvPr>
            <p:extLst>
              <p:ext uri="{D42A27DB-BD31-4B8C-83A1-F6EECF244321}">
                <p14:modId xmlns:p14="http://schemas.microsoft.com/office/powerpoint/2010/main" val="697025887"/>
              </p:ext>
            </p:extLst>
          </p:nvPr>
        </p:nvGraphicFramePr>
        <p:xfrm>
          <a:off x="25423756" y="8398149"/>
          <a:ext cx="12723869" cy="6346551"/>
        </p:xfrm>
        <a:graphic>
          <a:graphicData uri="http://schemas.openxmlformats.org/drawingml/2006/chart">
            <c:chart xmlns:c="http://schemas.openxmlformats.org/drawingml/2006/chart" xmlns:r="http://schemas.openxmlformats.org/officeDocument/2006/relationships" r:id="rId7"/>
          </a:graphicData>
        </a:graphic>
      </p:graphicFrame>
      <p:sp>
        <p:nvSpPr>
          <p:cNvPr id="54" name="Text Box 7"/>
          <p:cNvSpPr txBox="1">
            <a:spLocks noChangeArrowheads="1"/>
          </p:cNvSpPr>
          <p:nvPr/>
        </p:nvSpPr>
        <p:spPr bwMode="auto">
          <a:xfrm>
            <a:off x="25350690" y="6574762"/>
            <a:ext cx="13881423" cy="780766"/>
          </a:xfrm>
          <a:prstGeom prst="rect">
            <a:avLst/>
          </a:prstGeom>
          <a:solidFill>
            <a:srgbClr val="FCAF23"/>
          </a:solidFill>
          <a:ln>
            <a:noFill/>
          </a:ln>
          <a:extLst/>
        </p:spPr>
        <p:txBody>
          <a:bodyPr lIns="91267" tIns="45624" rIns="91267" bIns="45624" anchor="ctr"/>
          <a:lstStyle>
            <a:lvl1pPr eaLnBrk="0" hangingPunct="0">
              <a:defRPr sz="9800">
                <a:solidFill>
                  <a:schemeClr val="tx1"/>
                </a:solidFill>
                <a:latin typeface="Arial" charset="0"/>
                <a:ea typeface="MS PGothic" pitchFamily="34" charset="-128"/>
              </a:defRPr>
            </a:lvl1pPr>
            <a:lvl2pPr marL="742950" indent="-285750" eaLnBrk="0" hangingPunct="0">
              <a:defRPr sz="9800">
                <a:solidFill>
                  <a:schemeClr val="tx1"/>
                </a:solidFill>
                <a:latin typeface="Arial" charset="0"/>
                <a:ea typeface="MS PGothic" pitchFamily="34" charset="-128"/>
              </a:defRPr>
            </a:lvl2pPr>
            <a:lvl3pPr marL="1143000" indent="-228600" eaLnBrk="0" hangingPunct="0">
              <a:defRPr sz="9800">
                <a:solidFill>
                  <a:schemeClr val="tx1"/>
                </a:solidFill>
                <a:latin typeface="Arial" charset="0"/>
                <a:ea typeface="MS PGothic" pitchFamily="34" charset="-128"/>
              </a:defRPr>
            </a:lvl3pPr>
            <a:lvl4pPr marL="1600200" indent="-228600" eaLnBrk="0" hangingPunct="0">
              <a:defRPr sz="9800">
                <a:solidFill>
                  <a:schemeClr val="tx1"/>
                </a:solidFill>
                <a:latin typeface="Arial" charset="0"/>
                <a:ea typeface="MS PGothic" pitchFamily="34" charset="-128"/>
              </a:defRPr>
            </a:lvl4pPr>
            <a:lvl5pPr marL="2057400" indent="-228600" eaLnBrk="0" hangingPunct="0">
              <a:defRPr sz="9800">
                <a:solidFill>
                  <a:schemeClr val="tx1"/>
                </a:solidFill>
                <a:latin typeface="Arial" charset="0"/>
                <a:ea typeface="MS PGothic" pitchFamily="34" charset="-128"/>
              </a:defRPr>
            </a:lvl5pPr>
            <a:lvl6pPr marL="2514600" indent="-228600" defTabSz="2506663" eaLnBrk="0" fontAlgn="base" hangingPunct="0">
              <a:spcBef>
                <a:spcPct val="0"/>
              </a:spcBef>
              <a:spcAft>
                <a:spcPct val="0"/>
              </a:spcAft>
              <a:defRPr sz="9800">
                <a:solidFill>
                  <a:schemeClr val="tx1"/>
                </a:solidFill>
                <a:latin typeface="Arial" charset="0"/>
                <a:ea typeface="MS PGothic" pitchFamily="34" charset="-128"/>
              </a:defRPr>
            </a:lvl6pPr>
            <a:lvl7pPr marL="2971800" indent="-228600" defTabSz="2506663" eaLnBrk="0" fontAlgn="base" hangingPunct="0">
              <a:spcBef>
                <a:spcPct val="0"/>
              </a:spcBef>
              <a:spcAft>
                <a:spcPct val="0"/>
              </a:spcAft>
              <a:defRPr sz="9800">
                <a:solidFill>
                  <a:schemeClr val="tx1"/>
                </a:solidFill>
                <a:latin typeface="Arial" charset="0"/>
                <a:ea typeface="MS PGothic" pitchFamily="34" charset="-128"/>
              </a:defRPr>
            </a:lvl7pPr>
            <a:lvl8pPr marL="3429000" indent="-228600" defTabSz="2506663" eaLnBrk="0" fontAlgn="base" hangingPunct="0">
              <a:spcBef>
                <a:spcPct val="0"/>
              </a:spcBef>
              <a:spcAft>
                <a:spcPct val="0"/>
              </a:spcAft>
              <a:defRPr sz="9800">
                <a:solidFill>
                  <a:schemeClr val="tx1"/>
                </a:solidFill>
                <a:latin typeface="Arial" charset="0"/>
                <a:ea typeface="MS PGothic" pitchFamily="34" charset="-128"/>
              </a:defRPr>
            </a:lvl8pPr>
            <a:lvl9pPr marL="3886200" indent="-228600" defTabSz="2506663" eaLnBrk="0" fontAlgn="base" hangingPunct="0">
              <a:spcBef>
                <a:spcPct val="0"/>
              </a:spcBef>
              <a:spcAft>
                <a:spcPct val="0"/>
              </a:spcAft>
              <a:defRPr sz="9800">
                <a:solidFill>
                  <a:schemeClr val="tx1"/>
                </a:solidFill>
                <a:latin typeface="Arial" charset="0"/>
                <a:ea typeface="MS PGothic" pitchFamily="34" charset="-128"/>
              </a:defRPr>
            </a:lvl9pPr>
          </a:lstStyle>
          <a:p>
            <a:pPr algn="ctr">
              <a:spcBef>
                <a:spcPct val="50000"/>
              </a:spcBef>
            </a:pPr>
            <a:r>
              <a:rPr lang="en-US" sz="4000" b="1" dirty="0" smtClean="0">
                <a:latin typeface="+mn-lt"/>
              </a:rPr>
              <a:t>Results</a:t>
            </a:r>
            <a:endParaRPr lang="en-US" sz="4000" b="1" dirty="0">
              <a:latin typeface="+mn-lt"/>
            </a:endParaRPr>
          </a:p>
        </p:txBody>
      </p:sp>
      <p:sp>
        <p:nvSpPr>
          <p:cNvPr id="7" name="TextBox 6"/>
          <p:cNvSpPr txBox="1"/>
          <p:nvPr/>
        </p:nvSpPr>
        <p:spPr>
          <a:xfrm>
            <a:off x="25827694" y="7595747"/>
            <a:ext cx="11027894" cy="584775"/>
          </a:xfrm>
          <a:prstGeom prst="rect">
            <a:avLst/>
          </a:prstGeom>
          <a:noFill/>
        </p:spPr>
        <p:txBody>
          <a:bodyPr wrap="square" rtlCol="0">
            <a:spAutoFit/>
          </a:bodyPr>
          <a:lstStyle/>
          <a:p>
            <a:r>
              <a:rPr lang="en-US" sz="3200" dirty="0" smtClean="0">
                <a:latin typeface="+mn-lt"/>
              </a:rPr>
              <a:t>Response to survey items:</a:t>
            </a:r>
            <a:endParaRPr lang="en-US" sz="3200" dirty="0">
              <a:latin typeface="+mn-lt"/>
            </a:endParaRPr>
          </a:p>
        </p:txBody>
      </p:sp>
      <p:sp>
        <p:nvSpPr>
          <p:cNvPr id="9" name="TextBox 8"/>
          <p:cNvSpPr txBox="1"/>
          <p:nvPr/>
        </p:nvSpPr>
        <p:spPr>
          <a:xfrm>
            <a:off x="25957695" y="14986224"/>
            <a:ext cx="9886950" cy="584775"/>
          </a:xfrm>
          <a:prstGeom prst="rect">
            <a:avLst/>
          </a:prstGeom>
          <a:noFill/>
        </p:spPr>
        <p:txBody>
          <a:bodyPr wrap="square" rtlCol="0">
            <a:spAutoFit/>
          </a:bodyPr>
          <a:lstStyle/>
          <a:p>
            <a:r>
              <a:rPr lang="en-US" sz="3200" dirty="0" smtClean="0">
                <a:latin typeface="+mn-lt"/>
              </a:rPr>
              <a:t>Types of participant feedback data collected:</a:t>
            </a:r>
            <a:endParaRPr lang="en-US" sz="3200" dirty="0">
              <a:latin typeface="+mn-lt"/>
            </a:endParaRPr>
          </a:p>
        </p:txBody>
      </p:sp>
      <p:graphicFrame>
        <p:nvGraphicFramePr>
          <p:cNvPr id="56" name="Content Placeholder 3"/>
          <p:cNvGraphicFramePr>
            <a:graphicFrameLocks/>
          </p:cNvGraphicFramePr>
          <p:nvPr>
            <p:extLst>
              <p:ext uri="{D42A27DB-BD31-4B8C-83A1-F6EECF244321}">
                <p14:modId xmlns:p14="http://schemas.microsoft.com/office/powerpoint/2010/main" val="3455925674"/>
              </p:ext>
            </p:extLst>
          </p:nvPr>
        </p:nvGraphicFramePr>
        <p:xfrm>
          <a:off x="25474254" y="15672322"/>
          <a:ext cx="13330596" cy="4144657"/>
        </p:xfrm>
        <a:graphic>
          <a:graphicData uri="http://schemas.openxmlformats.org/drawingml/2006/chart">
            <c:chart xmlns:c="http://schemas.openxmlformats.org/drawingml/2006/chart" xmlns:r="http://schemas.openxmlformats.org/officeDocument/2006/relationships" r:id="rId8"/>
          </a:graphicData>
        </a:graphic>
      </p:graphicFrame>
      <p:sp>
        <p:nvSpPr>
          <p:cNvPr id="57" name="Text Box 14"/>
          <p:cNvSpPr txBox="1">
            <a:spLocks noChangeArrowheads="1"/>
          </p:cNvSpPr>
          <p:nvPr/>
        </p:nvSpPr>
        <p:spPr bwMode="auto">
          <a:xfrm>
            <a:off x="39956547" y="7343558"/>
            <a:ext cx="8530172" cy="30097475"/>
          </a:xfrm>
          <a:prstGeom prst="rect">
            <a:avLst/>
          </a:prstGeom>
          <a:solidFill>
            <a:schemeClr val="bg1"/>
          </a:solidFill>
          <a:ln>
            <a:noFill/>
          </a:ln>
          <a:extLst/>
        </p:spPr>
        <p:txBody>
          <a:bodyPr lIns="457200" tIns="457200" rIns="457200" bIns="457200"/>
          <a:lstStyle>
            <a:lvl1pPr indent="1270000" eaLnBrk="0" hangingPunct="0">
              <a:defRPr sz="9800">
                <a:solidFill>
                  <a:schemeClr val="tx1"/>
                </a:solidFill>
                <a:latin typeface="Arial" charset="0"/>
                <a:ea typeface="ＭＳ Ｐゴシック" charset="-128"/>
              </a:defRPr>
            </a:lvl1pPr>
            <a:lvl2pPr marL="742950" indent="-285750" eaLnBrk="0" hangingPunct="0">
              <a:defRPr sz="9800">
                <a:solidFill>
                  <a:schemeClr val="tx1"/>
                </a:solidFill>
                <a:latin typeface="Arial" charset="0"/>
                <a:ea typeface="ＭＳ Ｐゴシック" charset="-128"/>
              </a:defRPr>
            </a:lvl2pPr>
            <a:lvl3pPr marL="1143000" indent="-228600" eaLnBrk="0" hangingPunct="0">
              <a:defRPr sz="9800">
                <a:solidFill>
                  <a:schemeClr val="tx1"/>
                </a:solidFill>
                <a:latin typeface="Arial" charset="0"/>
                <a:ea typeface="ＭＳ Ｐゴシック" charset="-128"/>
              </a:defRPr>
            </a:lvl3pPr>
            <a:lvl4pPr marL="1600200" indent="-228600" eaLnBrk="0" hangingPunct="0">
              <a:defRPr sz="9800">
                <a:solidFill>
                  <a:schemeClr val="tx1"/>
                </a:solidFill>
                <a:latin typeface="Arial" charset="0"/>
                <a:ea typeface="ＭＳ Ｐゴシック" charset="-128"/>
              </a:defRPr>
            </a:lvl4pPr>
            <a:lvl5pPr marL="2057400" indent="-228600" eaLnBrk="0" hangingPunct="0">
              <a:defRPr sz="9800">
                <a:solidFill>
                  <a:schemeClr val="tx1"/>
                </a:solidFill>
                <a:latin typeface="Arial" charset="0"/>
                <a:ea typeface="ＭＳ Ｐゴシック" charset="-128"/>
              </a:defRPr>
            </a:lvl5pPr>
            <a:lvl6pPr marL="2514600" indent="-228600" defTabSz="2506663" eaLnBrk="0" fontAlgn="base" hangingPunct="0">
              <a:spcBef>
                <a:spcPct val="0"/>
              </a:spcBef>
              <a:spcAft>
                <a:spcPct val="0"/>
              </a:spcAft>
              <a:defRPr sz="9800">
                <a:solidFill>
                  <a:schemeClr val="tx1"/>
                </a:solidFill>
                <a:latin typeface="Arial" charset="0"/>
                <a:ea typeface="ＭＳ Ｐゴシック" charset="-128"/>
              </a:defRPr>
            </a:lvl6pPr>
            <a:lvl7pPr marL="2971800" indent="-228600" defTabSz="2506663" eaLnBrk="0" fontAlgn="base" hangingPunct="0">
              <a:spcBef>
                <a:spcPct val="0"/>
              </a:spcBef>
              <a:spcAft>
                <a:spcPct val="0"/>
              </a:spcAft>
              <a:defRPr sz="9800">
                <a:solidFill>
                  <a:schemeClr val="tx1"/>
                </a:solidFill>
                <a:latin typeface="Arial" charset="0"/>
                <a:ea typeface="ＭＳ Ｐゴシック" charset="-128"/>
              </a:defRPr>
            </a:lvl7pPr>
            <a:lvl8pPr marL="3429000" indent="-228600" defTabSz="2506663" eaLnBrk="0" fontAlgn="base" hangingPunct="0">
              <a:spcBef>
                <a:spcPct val="0"/>
              </a:spcBef>
              <a:spcAft>
                <a:spcPct val="0"/>
              </a:spcAft>
              <a:defRPr sz="9800">
                <a:solidFill>
                  <a:schemeClr val="tx1"/>
                </a:solidFill>
                <a:latin typeface="Arial" charset="0"/>
                <a:ea typeface="ＭＳ Ｐゴシック" charset="-128"/>
              </a:defRPr>
            </a:lvl8pPr>
            <a:lvl9pPr marL="3886200" indent="-228600" defTabSz="2506663" eaLnBrk="0" fontAlgn="base" hangingPunct="0">
              <a:spcBef>
                <a:spcPct val="0"/>
              </a:spcBef>
              <a:spcAft>
                <a:spcPct val="0"/>
              </a:spcAft>
              <a:defRPr sz="9800">
                <a:solidFill>
                  <a:schemeClr val="tx1"/>
                </a:solidFill>
                <a:latin typeface="Arial" charset="0"/>
                <a:ea typeface="ＭＳ Ｐゴシック" charset="-128"/>
              </a:defRPr>
            </a:lvl9pPr>
          </a:lstStyle>
          <a:p>
            <a:pPr marL="0" lvl="1" indent="0" eaLnBrk="1" hangingPunct="1">
              <a:defRPr/>
            </a:pPr>
            <a:r>
              <a:rPr lang="en-US" sz="3200" dirty="0" smtClean="0">
                <a:solidFill>
                  <a:srgbClr val="272727"/>
                </a:solidFill>
                <a:latin typeface="Arial" panose="020B0604020202020204" pitchFamily="34" charset="0"/>
                <a:cs typeface="Arial" panose="020B0604020202020204" pitchFamily="34" charset="0"/>
              </a:rPr>
              <a:t>Sometimes. non-adversarial </a:t>
            </a:r>
            <a:r>
              <a:rPr lang="en-US" sz="3200" dirty="0">
                <a:solidFill>
                  <a:srgbClr val="272727"/>
                </a:solidFill>
                <a:latin typeface="Arial" panose="020B0604020202020204" pitchFamily="34" charset="0"/>
                <a:cs typeface="Arial" panose="020B0604020202020204" pitchFamily="34" charset="0"/>
              </a:rPr>
              <a:t>methods of advocacy and engagement fail. When they do, families can invoke the </a:t>
            </a:r>
            <a:r>
              <a:rPr lang="en-US" sz="3200" b="1" dirty="0">
                <a:solidFill>
                  <a:srgbClr val="272727"/>
                </a:solidFill>
                <a:latin typeface="Arial" panose="020B0604020202020204" pitchFamily="34" charset="0"/>
                <a:cs typeface="Arial" panose="020B0604020202020204" pitchFamily="34" charset="0"/>
              </a:rPr>
              <a:t>procedural safeguards provision of </a:t>
            </a:r>
            <a:r>
              <a:rPr lang="en-US" sz="3200" b="1" dirty="0" smtClean="0">
                <a:solidFill>
                  <a:srgbClr val="272727"/>
                </a:solidFill>
                <a:latin typeface="Arial" panose="020B0604020202020204" pitchFamily="34" charset="0"/>
                <a:cs typeface="Arial" panose="020B0604020202020204" pitchFamily="34" charset="0"/>
              </a:rPr>
              <a:t>IDEA</a:t>
            </a:r>
            <a:endParaRPr lang="en-US" sz="3200" dirty="0">
              <a:solidFill>
                <a:srgbClr val="272727"/>
              </a:solidFill>
              <a:latin typeface="Arial" panose="020B0604020202020204" pitchFamily="34" charset="0"/>
              <a:cs typeface="Arial" panose="020B0604020202020204" pitchFamily="34" charset="0"/>
            </a:endParaRPr>
          </a:p>
          <a:p>
            <a:pPr marL="0" lvl="1" indent="0" eaLnBrk="1" hangingPunct="1">
              <a:defRPr/>
            </a:pPr>
            <a:endParaRPr lang="en-US" sz="1200" b="1" i="1" dirty="0" smtClean="0">
              <a:solidFill>
                <a:srgbClr val="800000"/>
              </a:solidFill>
              <a:cs typeface="Calibri" pitchFamily="34" charset="0"/>
            </a:endParaRPr>
          </a:p>
          <a:p>
            <a:pPr marL="0" lvl="1" indent="0" algn="ctr" eaLnBrk="1" hangingPunct="1">
              <a:lnSpc>
                <a:spcPct val="80000"/>
              </a:lnSpc>
              <a:defRPr/>
            </a:pPr>
            <a:r>
              <a:rPr lang="en-US" sz="3000" b="1" i="1" dirty="0">
                <a:solidFill>
                  <a:schemeClr val="accent5">
                    <a:lumMod val="50000"/>
                  </a:schemeClr>
                </a:solidFill>
                <a:latin typeface="+mn-lt"/>
                <a:ea typeface="MS PGothic" pitchFamily="34" charset="-128"/>
              </a:rPr>
              <a:t>Compared to families of students with other types of disabilities, families of students with </a:t>
            </a:r>
            <a:r>
              <a:rPr lang="en-US" sz="3000" b="1" i="1" dirty="0" smtClean="0">
                <a:solidFill>
                  <a:schemeClr val="accent5">
                    <a:lumMod val="50000"/>
                  </a:schemeClr>
                </a:solidFill>
                <a:latin typeface="+mn-lt"/>
                <a:ea typeface="MS PGothic" pitchFamily="34" charset="-128"/>
              </a:rPr>
              <a:t>ASD </a:t>
            </a:r>
            <a:r>
              <a:rPr lang="en-US" sz="3000" b="1" i="1" dirty="0">
                <a:solidFill>
                  <a:schemeClr val="accent5">
                    <a:lumMod val="50000"/>
                  </a:schemeClr>
                </a:solidFill>
                <a:latin typeface="+mn-lt"/>
                <a:ea typeface="MS PGothic" pitchFamily="34" charset="-128"/>
              </a:rPr>
              <a:t>are significantly more likely to file for mediation or due </a:t>
            </a:r>
            <a:r>
              <a:rPr lang="en-US" sz="3000" b="1" i="1" dirty="0" smtClean="0">
                <a:solidFill>
                  <a:schemeClr val="accent5">
                    <a:lumMod val="50000"/>
                  </a:schemeClr>
                </a:solidFill>
                <a:latin typeface="+mn-lt"/>
                <a:ea typeface="MS PGothic" pitchFamily="34" charset="-128"/>
              </a:rPr>
              <a:t>process. </a:t>
            </a:r>
          </a:p>
          <a:p>
            <a:pPr marL="0" lvl="1" indent="0" algn="ctr" eaLnBrk="1" hangingPunct="1">
              <a:lnSpc>
                <a:spcPct val="80000"/>
              </a:lnSpc>
              <a:defRPr/>
            </a:pPr>
            <a:endParaRPr lang="en-US" sz="1200" b="1" i="1" dirty="0" smtClean="0">
              <a:solidFill>
                <a:schemeClr val="accent5">
                  <a:lumMod val="50000"/>
                </a:schemeClr>
              </a:solidFill>
              <a:latin typeface="+mn-lt"/>
              <a:ea typeface="MS PGothic" pitchFamily="34" charset="-128"/>
            </a:endParaRPr>
          </a:p>
          <a:p>
            <a:pPr marL="0" lvl="1" indent="0" eaLnBrk="1" hangingPunct="1">
              <a:defRPr/>
            </a:pPr>
            <a:r>
              <a:rPr lang="en-US" sz="2800" b="1" i="1" dirty="0" smtClean="0">
                <a:solidFill>
                  <a:srgbClr val="800000"/>
                </a:solidFill>
                <a:latin typeface="+mn-lt"/>
              </a:rPr>
              <a:t>Research question:</a:t>
            </a:r>
          </a:p>
          <a:p>
            <a:pPr marL="0" lvl="1" indent="0" eaLnBrk="1" hangingPunct="1">
              <a:defRPr/>
            </a:pPr>
            <a:r>
              <a:rPr lang="en-US" sz="2800" dirty="0" smtClean="0">
                <a:solidFill>
                  <a:prstClr val="black"/>
                </a:solidFill>
                <a:latin typeface="+mn-lt"/>
                <a:ea typeface="MS PGothic" pitchFamily="34" charset="-128"/>
              </a:rPr>
              <a:t>Among families of students with ASD, what parent-school, child, and parent characteristics relate to the enactment of procedural  safeguards?</a:t>
            </a:r>
            <a:endParaRPr lang="en-US" sz="2800" dirty="0">
              <a:solidFill>
                <a:prstClr val="black"/>
              </a:solidFill>
              <a:latin typeface="+mn-lt"/>
              <a:ea typeface="MS PGothic" pitchFamily="34" charset="-128"/>
            </a:endParaRPr>
          </a:p>
          <a:p>
            <a:pPr marL="0" lvl="1" indent="0" eaLnBrk="1" hangingPunct="1">
              <a:defRPr/>
            </a:pPr>
            <a:endParaRPr lang="en-US" sz="1200" b="1" i="1" dirty="0" smtClean="0">
              <a:solidFill>
                <a:prstClr val="black"/>
              </a:solidFill>
              <a:latin typeface="+mn-lt"/>
              <a:ea typeface="MS PGothic" pitchFamily="34" charset="-128"/>
            </a:endParaRPr>
          </a:p>
          <a:p>
            <a:pPr marL="0" lvl="1" indent="0" eaLnBrk="1" hangingPunct="1">
              <a:defRPr/>
            </a:pPr>
            <a:r>
              <a:rPr lang="en-US" sz="2800" b="1" i="1" dirty="0" smtClean="0">
                <a:solidFill>
                  <a:srgbClr val="800000"/>
                </a:solidFill>
                <a:latin typeface="+mn-lt"/>
              </a:rPr>
              <a:t>Participants and Procedures </a:t>
            </a:r>
          </a:p>
          <a:p>
            <a:pPr marL="457200" lvl="1" indent="-457200" eaLnBrk="1" hangingPunct="1">
              <a:buFont typeface="Arial" panose="020B0604020202020204" pitchFamily="34" charset="0"/>
              <a:buChar char="•"/>
              <a:defRPr/>
            </a:pPr>
            <a:r>
              <a:rPr lang="en-US" sz="2800" dirty="0" smtClean="0">
                <a:solidFill>
                  <a:prstClr val="black"/>
                </a:solidFill>
                <a:latin typeface="+mn-lt"/>
                <a:ea typeface="MS PGothic" pitchFamily="34" charset="-128"/>
              </a:rPr>
              <a:t>507 </a:t>
            </a:r>
            <a:r>
              <a:rPr lang="en-US" sz="2800" dirty="0">
                <a:solidFill>
                  <a:prstClr val="black"/>
                </a:solidFill>
                <a:latin typeface="+mn-lt"/>
                <a:ea typeface="MS PGothic" pitchFamily="34" charset="-128"/>
              </a:rPr>
              <a:t>parents of students with </a:t>
            </a:r>
            <a:r>
              <a:rPr lang="en-US" sz="2800" dirty="0" smtClean="0">
                <a:solidFill>
                  <a:prstClr val="black"/>
                </a:solidFill>
                <a:latin typeface="+mn-lt"/>
                <a:ea typeface="MS PGothic" pitchFamily="34" charset="-128"/>
              </a:rPr>
              <a:t>ASD</a:t>
            </a:r>
          </a:p>
          <a:p>
            <a:pPr marL="457200" lvl="1" indent="-457200" eaLnBrk="1" hangingPunct="1">
              <a:buFont typeface="Arial" panose="020B0604020202020204" pitchFamily="34" charset="0"/>
              <a:buChar char="•"/>
              <a:defRPr/>
            </a:pPr>
            <a:r>
              <a:rPr lang="en-US" sz="2800" dirty="0" smtClean="0">
                <a:solidFill>
                  <a:prstClr val="black"/>
                </a:solidFill>
                <a:latin typeface="+mn-lt"/>
                <a:ea typeface="MS PGothic" pitchFamily="34" charset="-128"/>
              </a:rPr>
              <a:t>Respondents from 47 of 50 states</a:t>
            </a:r>
            <a:endParaRPr lang="en-US" sz="2800" dirty="0">
              <a:solidFill>
                <a:prstClr val="black"/>
              </a:solidFill>
              <a:latin typeface="+mn-lt"/>
              <a:ea typeface="MS PGothic" pitchFamily="34" charset="-128"/>
            </a:endParaRPr>
          </a:p>
          <a:p>
            <a:pPr marL="457200" lvl="1" indent="-457200" eaLnBrk="1" hangingPunct="1">
              <a:buFont typeface="Arial" panose="020B0604020202020204" pitchFamily="34" charset="0"/>
              <a:buChar char="•"/>
              <a:defRPr/>
            </a:pPr>
            <a:r>
              <a:rPr lang="en-US" sz="2800" dirty="0" smtClean="0">
                <a:solidFill>
                  <a:prstClr val="black"/>
                </a:solidFill>
                <a:latin typeface="+mn-lt"/>
                <a:ea typeface="MS PGothic" pitchFamily="34" charset="-128"/>
              </a:rPr>
              <a:t>National web-based </a:t>
            </a:r>
            <a:r>
              <a:rPr lang="en-US" sz="2800" dirty="0">
                <a:solidFill>
                  <a:prstClr val="black"/>
                </a:solidFill>
                <a:latin typeface="+mn-lt"/>
                <a:ea typeface="MS PGothic" pitchFamily="34" charset="-128"/>
              </a:rPr>
              <a:t>survey in </a:t>
            </a:r>
            <a:r>
              <a:rPr lang="en-US" sz="2800" dirty="0" err="1" smtClean="0">
                <a:solidFill>
                  <a:prstClr val="black"/>
                </a:solidFill>
                <a:latin typeface="+mn-lt"/>
                <a:ea typeface="MS PGothic" pitchFamily="34" charset="-128"/>
              </a:rPr>
              <a:t>RedCAP</a:t>
            </a:r>
            <a:endParaRPr lang="en-US" sz="2800" dirty="0" smtClean="0">
              <a:solidFill>
                <a:prstClr val="black"/>
              </a:solidFill>
              <a:latin typeface="+mn-lt"/>
              <a:ea typeface="MS PGothic" pitchFamily="34" charset="-128"/>
            </a:endParaRPr>
          </a:p>
          <a:p>
            <a:pPr marL="0" lvl="1" indent="0" eaLnBrk="1" hangingPunct="1">
              <a:defRPr/>
            </a:pPr>
            <a:r>
              <a:rPr lang="en-US" sz="1200" dirty="0" smtClean="0">
                <a:solidFill>
                  <a:prstClr val="black"/>
                </a:solidFill>
                <a:latin typeface="+mn-lt"/>
                <a:ea typeface="MS PGothic" pitchFamily="34" charset="-128"/>
              </a:rPr>
              <a:t/>
            </a:r>
            <a:br>
              <a:rPr lang="en-US" sz="1200" dirty="0" smtClean="0">
                <a:solidFill>
                  <a:prstClr val="black"/>
                </a:solidFill>
                <a:latin typeface="+mn-lt"/>
                <a:ea typeface="MS PGothic" pitchFamily="34" charset="-128"/>
              </a:rPr>
            </a:br>
            <a:r>
              <a:rPr lang="en-US" sz="2800" b="1" i="1" dirty="0" smtClean="0">
                <a:solidFill>
                  <a:srgbClr val="800000"/>
                </a:solidFill>
                <a:latin typeface="Calibri"/>
                <a:ea typeface="MS PGothic" pitchFamily="34" charset="-128"/>
              </a:rPr>
              <a:t>Hypothesized predictors of enacting procedural safeguards:</a:t>
            </a:r>
          </a:p>
          <a:p>
            <a:pPr marL="400050" lvl="2" indent="0" eaLnBrk="1" hangingPunct="1">
              <a:defRPr/>
            </a:pPr>
            <a:r>
              <a:rPr lang="en-US" sz="2800" dirty="0" smtClean="0">
                <a:latin typeface="Calibri"/>
                <a:ea typeface="MS PGothic" pitchFamily="34" charset="-128"/>
              </a:rPr>
              <a:t>Parent-school relationship variables:</a:t>
            </a:r>
          </a:p>
          <a:p>
            <a:pPr marL="857250" lvl="2" indent="-457200" eaLnBrk="1" hangingPunct="1">
              <a:buFont typeface="Arial" panose="020B0604020202020204" pitchFamily="34" charset="0"/>
              <a:buChar char="•"/>
              <a:defRPr/>
            </a:pPr>
            <a:r>
              <a:rPr lang="en-US" sz="2800" dirty="0" smtClean="0">
                <a:solidFill>
                  <a:prstClr val="black"/>
                </a:solidFill>
                <a:latin typeface="+mn-lt"/>
                <a:ea typeface="MS PGothic" pitchFamily="34" charset="-128"/>
              </a:rPr>
              <a:t>Family professional partnership</a:t>
            </a:r>
          </a:p>
          <a:p>
            <a:pPr marL="857250" lvl="2" indent="-457200" eaLnBrk="1" hangingPunct="1">
              <a:buFont typeface="Arial" panose="020B0604020202020204" pitchFamily="34" charset="0"/>
              <a:buChar char="•"/>
              <a:defRPr/>
            </a:pPr>
            <a:r>
              <a:rPr lang="en-US" sz="2800" dirty="0" smtClean="0">
                <a:solidFill>
                  <a:prstClr val="black"/>
                </a:solidFill>
                <a:latin typeface="+mn-lt"/>
                <a:ea typeface="MS PGothic" pitchFamily="34" charset="-128"/>
              </a:rPr>
              <a:t>Parent advocacy</a:t>
            </a:r>
          </a:p>
          <a:p>
            <a:pPr marL="400050" lvl="2" indent="0" eaLnBrk="1" hangingPunct="1">
              <a:defRPr/>
            </a:pPr>
            <a:r>
              <a:rPr lang="en-US" sz="2800" dirty="0" smtClean="0">
                <a:latin typeface="Calibri"/>
                <a:ea typeface="MS PGothic" pitchFamily="34" charset="-128"/>
              </a:rPr>
              <a:t>Student variables</a:t>
            </a:r>
          </a:p>
          <a:p>
            <a:pPr marL="857250" lvl="2" indent="-457200" eaLnBrk="1" hangingPunct="1">
              <a:buFont typeface="Arial" panose="020B0604020202020204" pitchFamily="34" charset="0"/>
              <a:buChar char="•"/>
              <a:defRPr/>
            </a:pPr>
            <a:r>
              <a:rPr lang="en-US" sz="2800" dirty="0" smtClean="0">
                <a:latin typeface="Calibri"/>
                <a:ea typeface="MS PGothic" pitchFamily="34" charset="-128"/>
              </a:rPr>
              <a:t>Age</a:t>
            </a:r>
          </a:p>
          <a:p>
            <a:pPr marL="857250" lvl="2" indent="-457200" eaLnBrk="1" hangingPunct="1">
              <a:buFont typeface="Arial" panose="020B0604020202020204" pitchFamily="34" charset="0"/>
              <a:buChar char="•"/>
              <a:defRPr/>
            </a:pPr>
            <a:r>
              <a:rPr lang="en-US" sz="2800" dirty="0" smtClean="0">
                <a:latin typeface="Calibri"/>
                <a:ea typeface="MS PGothic" pitchFamily="34" charset="-128"/>
              </a:rPr>
              <a:t>Degree of functional abilities</a:t>
            </a:r>
          </a:p>
          <a:p>
            <a:pPr marL="857250" lvl="2" indent="-457200" eaLnBrk="1" hangingPunct="1">
              <a:buFont typeface="Arial" panose="020B0604020202020204" pitchFamily="34" charset="0"/>
              <a:buChar char="•"/>
              <a:defRPr/>
            </a:pPr>
            <a:r>
              <a:rPr lang="en-US" sz="2800" dirty="0" smtClean="0">
                <a:latin typeface="Calibri"/>
                <a:ea typeface="MS PGothic" pitchFamily="34" charset="-128"/>
              </a:rPr>
              <a:t>Degree of inclusion</a:t>
            </a:r>
          </a:p>
          <a:p>
            <a:pPr marL="400050" lvl="2" indent="0" eaLnBrk="1" hangingPunct="1">
              <a:defRPr/>
            </a:pPr>
            <a:r>
              <a:rPr lang="en-US" sz="2800" dirty="0" smtClean="0">
                <a:latin typeface="+mn-lt"/>
                <a:ea typeface="MS PGothic" pitchFamily="34" charset="-128"/>
              </a:rPr>
              <a:t>Parent variable:</a:t>
            </a:r>
          </a:p>
          <a:p>
            <a:pPr marL="857250" lvl="2" indent="-457200" eaLnBrk="1" hangingPunct="1">
              <a:buFont typeface="Arial" panose="020B0604020202020204" pitchFamily="34" charset="0"/>
              <a:buChar char="•"/>
              <a:defRPr/>
            </a:pPr>
            <a:r>
              <a:rPr lang="en-US" sz="2800" dirty="0" smtClean="0">
                <a:latin typeface="+mn-lt"/>
                <a:ea typeface="MS PGothic" pitchFamily="34" charset="-128"/>
              </a:rPr>
              <a:t>Household income</a:t>
            </a:r>
            <a:endParaRPr lang="en-US" sz="2800" dirty="0">
              <a:latin typeface="+mn-lt"/>
              <a:ea typeface="MS PGothic" pitchFamily="34" charset="-128"/>
            </a:endParaRPr>
          </a:p>
          <a:p>
            <a:pPr lvl="1" indent="0" eaLnBrk="1" hangingPunct="1">
              <a:defRPr/>
            </a:pPr>
            <a:endParaRPr lang="en-US" sz="1200" dirty="0">
              <a:solidFill>
                <a:prstClr val="black"/>
              </a:solidFill>
              <a:latin typeface="+mn-lt"/>
              <a:ea typeface="MS PGothic" pitchFamily="34" charset="-128"/>
            </a:endParaRPr>
          </a:p>
          <a:p>
            <a:pPr marL="0" lvl="1" indent="0" eaLnBrk="1" hangingPunct="1">
              <a:defRPr/>
            </a:pPr>
            <a:r>
              <a:rPr lang="en-US" sz="2800" b="1" i="1" dirty="0" smtClean="0">
                <a:solidFill>
                  <a:srgbClr val="800000"/>
                </a:solidFill>
                <a:latin typeface="Calibri"/>
                <a:ea typeface="MS PGothic" pitchFamily="34" charset="-128"/>
              </a:rPr>
              <a:t>Analysis:</a:t>
            </a:r>
            <a:r>
              <a:rPr lang="en-US" sz="2800" b="1" i="1" dirty="0">
                <a:solidFill>
                  <a:srgbClr val="800000"/>
                </a:solidFill>
                <a:latin typeface="Calibri"/>
                <a:ea typeface="MS PGothic" pitchFamily="34" charset="-128"/>
              </a:rPr>
              <a:t> </a:t>
            </a:r>
            <a:r>
              <a:rPr lang="en-US" sz="2800" dirty="0" smtClean="0">
                <a:latin typeface="+mn-lt"/>
                <a:ea typeface="MS PGothic" pitchFamily="34" charset="-128"/>
              </a:rPr>
              <a:t>Multivariate logistic regression</a:t>
            </a:r>
            <a:endParaRPr lang="en-US" sz="2800" dirty="0" smtClean="0">
              <a:latin typeface="+mn-lt"/>
            </a:endParaRPr>
          </a:p>
          <a:p>
            <a:pPr marL="0" lvl="1" indent="0" eaLnBrk="1" hangingPunct="1">
              <a:defRPr/>
            </a:pPr>
            <a:endParaRPr lang="en-US" sz="1200" b="1" i="1" dirty="0">
              <a:solidFill>
                <a:srgbClr val="800000"/>
              </a:solidFill>
              <a:latin typeface="+mn-lt"/>
            </a:endParaRPr>
          </a:p>
          <a:p>
            <a:pPr marL="0" lvl="1" indent="0" eaLnBrk="1" hangingPunct="1">
              <a:defRPr/>
            </a:pPr>
            <a:r>
              <a:rPr lang="en-US" sz="2800" b="1" i="1" dirty="0" smtClean="0">
                <a:solidFill>
                  <a:srgbClr val="800000"/>
                </a:solidFill>
                <a:latin typeface="+mn-lt"/>
              </a:rPr>
              <a:t>Results:</a:t>
            </a:r>
            <a:r>
              <a:rPr lang="en-US" sz="2800" b="1" i="1" dirty="0">
                <a:solidFill>
                  <a:srgbClr val="800000"/>
                </a:solidFill>
                <a:latin typeface="+mn-lt"/>
              </a:rPr>
              <a:t>  </a:t>
            </a:r>
            <a:r>
              <a:rPr lang="en-US" sz="2800" dirty="0" smtClean="0">
                <a:latin typeface="+mn-lt"/>
              </a:rPr>
              <a:t>The model </a:t>
            </a:r>
            <a:r>
              <a:rPr lang="en-US" sz="2800" dirty="0">
                <a:latin typeface="+mn-lt"/>
              </a:rPr>
              <a:t>was significant, </a:t>
            </a:r>
            <a:endParaRPr lang="en-US" sz="2800" dirty="0" smtClean="0">
              <a:latin typeface="+mn-lt"/>
            </a:endParaRPr>
          </a:p>
          <a:p>
            <a:pPr marL="0" lvl="1" indent="0" eaLnBrk="1" hangingPunct="1">
              <a:defRPr/>
            </a:pPr>
            <a:r>
              <a:rPr lang="en-US" sz="2800" i="1" dirty="0" smtClean="0">
                <a:latin typeface="+mn-lt"/>
              </a:rPr>
              <a:t>X</a:t>
            </a:r>
            <a:r>
              <a:rPr lang="en-US" sz="2800" baseline="30000" dirty="0" smtClean="0">
                <a:latin typeface="+mn-lt"/>
              </a:rPr>
              <a:t>2</a:t>
            </a:r>
            <a:r>
              <a:rPr lang="en-US" sz="2800" dirty="0" smtClean="0">
                <a:latin typeface="+mn-lt"/>
              </a:rPr>
              <a:t> (9, </a:t>
            </a:r>
            <a:r>
              <a:rPr lang="en-US" sz="2800" i="1" dirty="0" smtClean="0">
                <a:latin typeface="+mn-lt"/>
              </a:rPr>
              <a:t>N</a:t>
            </a:r>
            <a:r>
              <a:rPr lang="en-US" sz="2800" dirty="0" smtClean="0">
                <a:latin typeface="+mn-lt"/>
              </a:rPr>
              <a:t> = 507) = 118.35, </a:t>
            </a:r>
            <a:r>
              <a:rPr lang="en-US" sz="2800" i="1" dirty="0" smtClean="0">
                <a:latin typeface="+mn-lt"/>
              </a:rPr>
              <a:t>p</a:t>
            </a:r>
            <a:r>
              <a:rPr lang="en-US" sz="2800" dirty="0" smtClean="0">
                <a:latin typeface="+mn-lt"/>
              </a:rPr>
              <a:t> &lt; .0001</a:t>
            </a:r>
            <a:endParaRPr lang="en-US" sz="2800" b="1" i="1" dirty="0" smtClean="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smtClean="0">
              <a:solidFill>
                <a:srgbClr val="800000"/>
              </a:solidFill>
              <a:latin typeface="+mn-lt"/>
            </a:endParaRPr>
          </a:p>
          <a:p>
            <a:pPr marL="0" lvl="1" indent="0" eaLnBrk="1" hangingPunct="1">
              <a:defRPr/>
            </a:pPr>
            <a:endParaRPr lang="en-US" sz="2800" b="1" i="1" dirty="0">
              <a:solidFill>
                <a:srgbClr val="800000"/>
              </a:solidFill>
              <a:latin typeface="+mn-lt"/>
            </a:endParaRPr>
          </a:p>
          <a:p>
            <a:pPr marL="0" lvl="1" indent="0" eaLnBrk="1" hangingPunct="1">
              <a:defRPr/>
            </a:pPr>
            <a:r>
              <a:rPr lang="en-US" sz="2800" b="1" i="1" dirty="0" smtClean="0">
                <a:solidFill>
                  <a:srgbClr val="800000"/>
                </a:solidFill>
                <a:latin typeface="+mn-lt"/>
              </a:rPr>
              <a:t>Discussion</a:t>
            </a:r>
            <a:endParaRPr lang="en-US" sz="2800" dirty="0">
              <a:solidFill>
                <a:prstClr val="black"/>
              </a:solidFill>
              <a:latin typeface="+mn-lt"/>
              <a:ea typeface="MS PGothic" pitchFamily="34" charset="-128"/>
            </a:endParaRPr>
          </a:p>
          <a:p>
            <a:pPr marL="419100" indent="-419100" eaLnBrk="1" hangingPunct="1">
              <a:buFont typeface="Arial" pitchFamily="34" charset="0"/>
              <a:buChar char="•"/>
              <a:defRPr/>
            </a:pPr>
            <a:r>
              <a:rPr lang="en-US" sz="2800" dirty="0" smtClean="0">
                <a:solidFill>
                  <a:prstClr val="black"/>
                </a:solidFill>
                <a:latin typeface="+mn-lt"/>
                <a:ea typeface="MS PGothic" pitchFamily="34" charset="-128"/>
              </a:rPr>
              <a:t>Parent-school relationship predictors: Families who advocated more and had weak family-school partnerships were significantly more likely to file for due process or mediation </a:t>
            </a:r>
          </a:p>
          <a:p>
            <a:pPr marL="419100" indent="-419100" eaLnBrk="1" hangingPunct="1">
              <a:buFont typeface="Arial" pitchFamily="34" charset="0"/>
              <a:buChar char="•"/>
              <a:defRPr/>
            </a:pPr>
            <a:r>
              <a:rPr lang="en-US" sz="2800" dirty="0" smtClean="0">
                <a:solidFill>
                  <a:prstClr val="black"/>
                </a:solidFill>
                <a:latin typeface="+mn-lt"/>
                <a:ea typeface="MS PGothic" pitchFamily="34" charset="-128"/>
              </a:rPr>
              <a:t>Student characteristic predictors: Parents </a:t>
            </a:r>
            <a:r>
              <a:rPr lang="en-US" sz="2800" dirty="0">
                <a:solidFill>
                  <a:prstClr val="black"/>
                </a:solidFill>
                <a:latin typeface="+mn-lt"/>
                <a:ea typeface="MS PGothic" pitchFamily="34" charset="-128"/>
              </a:rPr>
              <a:t>were significantly more likely to enact procedural safeguards if their children were older, experienced more internalizing behaviors, </a:t>
            </a:r>
            <a:r>
              <a:rPr lang="en-US" sz="2800" dirty="0" smtClean="0">
                <a:solidFill>
                  <a:prstClr val="black"/>
                </a:solidFill>
                <a:latin typeface="+mn-lt"/>
                <a:ea typeface="MS PGothic" pitchFamily="34" charset="-128"/>
              </a:rPr>
              <a:t>and </a:t>
            </a:r>
            <a:r>
              <a:rPr lang="en-US" sz="2800" dirty="0">
                <a:solidFill>
                  <a:prstClr val="black"/>
                </a:solidFill>
                <a:latin typeface="+mn-lt"/>
                <a:ea typeface="MS PGothic" pitchFamily="34" charset="-128"/>
              </a:rPr>
              <a:t>were educated in segregated placements. </a:t>
            </a:r>
          </a:p>
          <a:p>
            <a:pPr marL="419100" indent="-419100" eaLnBrk="1" hangingPunct="1">
              <a:buFont typeface="Arial" pitchFamily="34" charset="0"/>
              <a:buChar char="•"/>
              <a:defRPr/>
            </a:pPr>
            <a:r>
              <a:rPr lang="en-US" sz="2800" dirty="0" smtClean="0">
                <a:solidFill>
                  <a:prstClr val="black"/>
                </a:solidFill>
                <a:latin typeface="+mn-lt"/>
                <a:ea typeface="MS PGothic" pitchFamily="34" charset="-128"/>
              </a:rPr>
              <a:t>Parent characteristic predictors: Parents </a:t>
            </a:r>
            <a:r>
              <a:rPr lang="en-US" sz="2800" dirty="0">
                <a:solidFill>
                  <a:prstClr val="black"/>
                </a:solidFill>
                <a:latin typeface="+mn-lt"/>
                <a:ea typeface="MS PGothic" pitchFamily="34" charset="-128"/>
              </a:rPr>
              <a:t>with greater household income were </a:t>
            </a:r>
            <a:r>
              <a:rPr lang="en-US" sz="2800" dirty="0" smtClean="0">
                <a:solidFill>
                  <a:prstClr val="black"/>
                </a:solidFill>
                <a:latin typeface="+mn-lt"/>
                <a:ea typeface="MS PGothic" pitchFamily="34" charset="-128"/>
              </a:rPr>
              <a:t>more </a:t>
            </a:r>
            <a:r>
              <a:rPr lang="en-US" sz="2800" dirty="0">
                <a:solidFill>
                  <a:prstClr val="black"/>
                </a:solidFill>
                <a:latin typeface="+mn-lt"/>
                <a:ea typeface="MS PGothic" pitchFamily="34" charset="-128"/>
              </a:rPr>
              <a:t>likely to enact their procedural safeguards. </a:t>
            </a:r>
            <a:endParaRPr lang="en-US" sz="2800" dirty="0">
              <a:solidFill>
                <a:prstClr val="black"/>
              </a:solidFill>
              <a:ea typeface="MS PGothic" pitchFamily="34" charset="-128"/>
            </a:endParaRPr>
          </a:p>
          <a:p>
            <a:pPr indent="0" eaLnBrk="1" hangingPunct="1">
              <a:defRPr/>
            </a:pPr>
            <a:endParaRPr lang="en-US" sz="1200" b="1" dirty="0">
              <a:solidFill>
                <a:prstClr val="black"/>
              </a:solidFill>
              <a:ea typeface="MS PGothic" pitchFamily="34" charset="-128"/>
            </a:endParaRPr>
          </a:p>
          <a:p>
            <a:pPr indent="0" algn="ctr" eaLnBrk="1" hangingPunct="1">
              <a:defRPr/>
            </a:pPr>
            <a:r>
              <a:rPr lang="en-US" sz="2800" b="1" dirty="0" smtClean="0">
                <a:solidFill>
                  <a:prstClr val="black"/>
                </a:solidFill>
                <a:latin typeface="+mj-lt"/>
                <a:ea typeface="MS PGothic" pitchFamily="34" charset="-128"/>
              </a:rPr>
              <a:t>For </a:t>
            </a:r>
            <a:r>
              <a:rPr lang="en-US" sz="2800" b="1" dirty="0">
                <a:solidFill>
                  <a:prstClr val="black"/>
                </a:solidFill>
                <a:latin typeface="+mj-lt"/>
                <a:ea typeface="MS PGothic" pitchFamily="34" charset="-128"/>
              </a:rPr>
              <a:t>more </a:t>
            </a:r>
            <a:r>
              <a:rPr lang="en-US" sz="2800" b="1" dirty="0" smtClean="0">
                <a:solidFill>
                  <a:prstClr val="black"/>
                </a:solidFill>
                <a:latin typeface="+mj-lt"/>
                <a:ea typeface="MS PGothic" pitchFamily="34" charset="-128"/>
              </a:rPr>
              <a:t>information contact </a:t>
            </a:r>
            <a:r>
              <a:rPr lang="en-US" sz="2800" b="1" dirty="0" smtClean="0">
                <a:solidFill>
                  <a:prstClr val="black"/>
                </a:solidFill>
                <a:latin typeface="Arial"/>
                <a:ea typeface="MS PGothic" pitchFamily="34" charset="-128"/>
                <a:cs typeface="Arial"/>
                <a:hlinkClick r:id="rId3"/>
              </a:rPr>
              <a:t>Meghanbm@illinois.edu</a:t>
            </a:r>
            <a:r>
              <a:rPr lang="en-US" sz="2800" b="1" dirty="0" smtClean="0">
                <a:solidFill>
                  <a:prstClr val="black"/>
                </a:solidFill>
                <a:latin typeface="Arial"/>
                <a:ea typeface="MS PGothic" pitchFamily="34" charset="-128"/>
                <a:cs typeface="Arial"/>
              </a:rPr>
              <a:t> or </a:t>
            </a:r>
            <a:r>
              <a:rPr lang="en-US" sz="2800" b="1" dirty="0" smtClean="0">
                <a:solidFill>
                  <a:prstClr val="black"/>
                </a:solidFill>
                <a:latin typeface="Arial"/>
                <a:ea typeface="MS PGothic" pitchFamily="34" charset="-128"/>
                <a:cs typeface="Arial"/>
                <a:hlinkClick r:id="rId4"/>
              </a:rPr>
              <a:t>Samantha.Goldman@Vanderbilt.edu</a:t>
            </a:r>
            <a:endParaRPr lang="en-US" sz="2800" b="1" dirty="0" smtClean="0">
              <a:solidFill>
                <a:prstClr val="black"/>
              </a:solidFill>
              <a:latin typeface="Arial"/>
              <a:ea typeface="MS PGothic" pitchFamily="34" charset="-128"/>
              <a:cs typeface="Arial"/>
            </a:endParaRPr>
          </a:p>
        </p:txBody>
      </p:sp>
      <p:graphicFrame>
        <p:nvGraphicFramePr>
          <p:cNvPr id="11" name="Table 10"/>
          <p:cNvGraphicFramePr>
            <a:graphicFrameLocks noGrp="1"/>
          </p:cNvGraphicFramePr>
          <p:nvPr>
            <p:extLst>
              <p:ext uri="{D42A27DB-BD31-4B8C-83A1-F6EECF244321}">
                <p14:modId xmlns:p14="http://schemas.microsoft.com/office/powerpoint/2010/main" val="3983513935"/>
              </p:ext>
            </p:extLst>
          </p:nvPr>
        </p:nvGraphicFramePr>
        <p:xfrm>
          <a:off x="40072543" y="22303615"/>
          <a:ext cx="8298180" cy="7315200"/>
        </p:xfrm>
        <a:graphic>
          <a:graphicData uri="http://schemas.openxmlformats.org/drawingml/2006/table">
            <a:tbl>
              <a:tblPr firstRow="1" firstCol="1" bandRow="1">
                <a:tableStyleId>{D7AC3CCA-C797-4891-BE02-D94E43425B78}</a:tableStyleId>
              </a:tblPr>
              <a:tblGrid>
                <a:gridCol w="2740636"/>
                <a:gridCol w="933450"/>
                <a:gridCol w="809625"/>
                <a:gridCol w="904875"/>
                <a:gridCol w="723900"/>
                <a:gridCol w="2185694"/>
              </a:tblGrid>
              <a:tr h="0">
                <a:tc>
                  <a:txBody>
                    <a:bodyPr/>
                    <a:lstStyle/>
                    <a:p>
                      <a:pPr marL="0" marR="0">
                        <a:spcBef>
                          <a:spcPts val="600"/>
                        </a:spcBef>
                        <a:spcAft>
                          <a:spcPts val="600"/>
                        </a:spcAft>
                      </a:pPr>
                      <a:r>
                        <a:rPr lang="en-US" sz="2400" dirty="0">
                          <a:effectLst/>
                        </a:rPr>
                        <a:t>Predictors</a:t>
                      </a:r>
                      <a:endParaRPr lang="en-US" sz="2400" dirty="0">
                        <a:effectLst/>
                        <a:latin typeface="Cambria"/>
                        <a:ea typeface="MS Mincho"/>
                        <a:cs typeface="Times New Roman"/>
                      </a:endParaRPr>
                    </a:p>
                  </a:txBody>
                  <a:tcPr marL="68580" marR="68580" marT="0" marB="0"/>
                </a:tc>
                <a:tc>
                  <a:txBody>
                    <a:bodyPr/>
                    <a:lstStyle/>
                    <a:p>
                      <a:pPr marL="0" marR="0" algn="ctr">
                        <a:spcBef>
                          <a:spcPts val="600"/>
                        </a:spcBef>
                        <a:spcAft>
                          <a:spcPts val="600"/>
                        </a:spcAft>
                      </a:pPr>
                      <a:r>
                        <a:rPr lang="en-US" sz="2400" dirty="0">
                          <a:effectLst/>
                        </a:rPr>
                        <a:t>B</a:t>
                      </a:r>
                      <a:endParaRPr lang="en-US" sz="2400" dirty="0">
                        <a:effectLst/>
                        <a:latin typeface="Cambria"/>
                        <a:ea typeface="MS Mincho"/>
                        <a:cs typeface="Times New Roman"/>
                      </a:endParaRPr>
                    </a:p>
                  </a:txBody>
                  <a:tcPr marL="68580" marR="68580" marT="0" marB="0"/>
                </a:tc>
                <a:tc>
                  <a:txBody>
                    <a:bodyPr/>
                    <a:lstStyle/>
                    <a:p>
                      <a:pPr marL="0" marR="0" algn="ctr">
                        <a:spcBef>
                          <a:spcPts val="600"/>
                        </a:spcBef>
                        <a:spcAft>
                          <a:spcPts val="600"/>
                        </a:spcAft>
                      </a:pPr>
                      <a:r>
                        <a:rPr lang="en-US" sz="2400" dirty="0">
                          <a:effectLst/>
                        </a:rPr>
                        <a:t>SE</a:t>
                      </a:r>
                      <a:endParaRPr lang="en-US" sz="2400" dirty="0">
                        <a:effectLst/>
                        <a:latin typeface="Cambria"/>
                        <a:ea typeface="MS Mincho"/>
                        <a:cs typeface="Times New Roman"/>
                      </a:endParaRPr>
                    </a:p>
                  </a:txBody>
                  <a:tcPr marL="68580" marR="68580" marT="0" marB="0"/>
                </a:tc>
                <a:tc>
                  <a:txBody>
                    <a:bodyPr/>
                    <a:lstStyle/>
                    <a:p>
                      <a:pPr marL="0" marR="0" algn="ctr">
                        <a:spcBef>
                          <a:spcPts val="600"/>
                        </a:spcBef>
                        <a:spcAft>
                          <a:spcPts val="600"/>
                        </a:spcAft>
                      </a:pPr>
                      <a:r>
                        <a:rPr lang="en-US" sz="2400" dirty="0">
                          <a:effectLst/>
                        </a:rPr>
                        <a:t>Wald </a:t>
                      </a:r>
                      <a:endParaRPr lang="en-US" sz="2400" dirty="0">
                        <a:effectLst/>
                        <a:latin typeface="Cambria"/>
                        <a:ea typeface="MS Mincho"/>
                        <a:cs typeface="Times New Roman"/>
                      </a:endParaRPr>
                    </a:p>
                  </a:txBody>
                  <a:tcPr marL="68580" marR="68580" marT="0" marB="0"/>
                </a:tc>
                <a:tc>
                  <a:txBody>
                    <a:bodyPr/>
                    <a:lstStyle/>
                    <a:p>
                      <a:pPr marL="0" marR="0" algn="ctr">
                        <a:spcBef>
                          <a:spcPts val="600"/>
                        </a:spcBef>
                        <a:spcAft>
                          <a:spcPts val="600"/>
                        </a:spcAft>
                      </a:pPr>
                      <a:r>
                        <a:rPr lang="en-US" sz="2400" dirty="0">
                          <a:effectLst/>
                        </a:rPr>
                        <a:t>p </a:t>
                      </a:r>
                      <a:endParaRPr lang="en-US" sz="2400" dirty="0">
                        <a:effectLst/>
                        <a:latin typeface="Cambria"/>
                        <a:ea typeface="MS Mincho"/>
                        <a:cs typeface="Times New Roman"/>
                      </a:endParaRPr>
                    </a:p>
                  </a:txBody>
                  <a:tcPr marL="68580" marR="68580" marT="0" marB="0"/>
                </a:tc>
                <a:tc>
                  <a:txBody>
                    <a:bodyPr/>
                    <a:lstStyle/>
                    <a:p>
                      <a:pPr marL="0" marR="0" algn="ctr">
                        <a:spcBef>
                          <a:spcPts val="600"/>
                        </a:spcBef>
                        <a:spcAft>
                          <a:spcPts val="600"/>
                        </a:spcAft>
                      </a:pPr>
                      <a:r>
                        <a:rPr lang="en-US" sz="2400" dirty="0">
                          <a:effectLst/>
                        </a:rPr>
                        <a:t>OR  [95% CI]</a:t>
                      </a:r>
                      <a:endParaRPr lang="en-US" sz="2400" dirty="0">
                        <a:effectLst/>
                        <a:latin typeface="Cambria"/>
                        <a:ea typeface="MS Mincho"/>
                        <a:cs typeface="Times New Roman"/>
                      </a:endParaRPr>
                    </a:p>
                  </a:txBody>
                  <a:tcPr marL="68580" marR="68580" marT="0" marB="0"/>
                </a:tc>
              </a:tr>
              <a:tr h="0">
                <a:tc>
                  <a:txBody>
                    <a:bodyPr/>
                    <a:lstStyle/>
                    <a:p>
                      <a:pPr marL="0" marR="0">
                        <a:spcBef>
                          <a:spcPts val="600"/>
                        </a:spcBef>
                        <a:spcAft>
                          <a:spcPts val="0"/>
                        </a:spcAft>
                      </a:pPr>
                      <a:r>
                        <a:rPr lang="en-US" sz="2400" b="0" dirty="0">
                          <a:effectLst/>
                        </a:rPr>
                        <a:t>Advocacy</a:t>
                      </a:r>
                      <a:endParaRPr lang="en-US" sz="2400" b="0" dirty="0">
                        <a:effectLst/>
                        <a:latin typeface="Cambria"/>
                        <a:ea typeface="MS Mincho"/>
                        <a:cs typeface="Times New Roman"/>
                      </a:endParaRPr>
                    </a:p>
                  </a:txBody>
                  <a:tcPr marL="68580" marR="68580" marT="0" marB="0"/>
                </a:tc>
                <a:tc>
                  <a:txBody>
                    <a:bodyPr/>
                    <a:lstStyle/>
                    <a:p>
                      <a:pPr marL="0" marR="0" algn="r">
                        <a:spcBef>
                          <a:spcPts val="600"/>
                        </a:spcBef>
                        <a:spcAft>
                          <a:spcPts val="0"/>
                        </a:spcAft>
                      </a:pPr>
                      <a:r>
                        <a:rPr lang="en-US" sz="2400" dirty="0">
                          <a:effectLst/>
                        </a:rPr>
                        <a:t> 0.12</a:t>
                      </a:r>
                      <a:endParaRPr lang="en-US" sz="2400" dirty="0">
                        <a:effectLst/>
                        <a:latin typeface="Cambria"/>
                        <a:ea typeface="MS Mincho"/>
                        <a:cs typeface="Times New Roman"/>
                      </a:endParaRPr>
                    </a:p>
                  </a:txBody>
                  <a:tcPr marL="68580" marR="68580" marT="0" marB="0"/>
                </a:tc>
                <a:tc>
                  <a:txBody>
                    <a:bodyPr/>
                    <a:lstStyle/>
                    <a:p>
                      <a:pPr marL="0" marR="0" algn="r">
                        <a:spcBef>
                          <a:spcPts val="600"/>
                        </a:spcBef>
                        <a:spcAft>
                          <a:spcPts val="0"/>
                        </a:spcAft>
                      </a:pPr>
                      <a:r>
                        <a:rPr lang="en-US" sz="2400">
                          <a:effectLst/>
                        </a:rPr>
                        <a:t>.02</a:t>
                      </a:r>
                      <a:endParaRPr lang="en-US" sz="2400">
                        <a:effectLst/>
                        <a:latin typeface="Cambria"/>
                        <a:ea typeface="MS Mincho"/>
                        <a:cs typeface="Times New Roman"/>
                      </a:endParaRPr>
                    </a:p>
                  </a:txBody>
                  <a:tcPr marL="68580" marR="68580" marT="0" marB="0"/>
                </a:tc>
                <a:tc>
                  <a:txBody>
                    <a:bodyPr/>
                    <a:lstStyle/>
                    <a:p>
                      <a:pPr marL="0" marR="0" algn="r">
                        <a:spcBef>
                          <a:spcPts val="600"/>
                        </a:spcBef>
                        <a:spcAft>
                          <a:spcPts val="0"/>
                        </a:spcAft>
                      </a:pPr>
                      <a:r>
                        <a:rPr lang="en-US" sz="2400">
                          <a:effectLst/>
                        </a:rPr>
                        <a:t>35.31</a:t>
                      </a:r>
                      <a:endParaRPr lang="en-US" sz="2400">
                        <a:effectLst/>
                        <a:latin typeface="Cambria"/>
                        <a:ea typeface="MS Mincho"/>
                        <a:cs typeface="Times New Roman"/>
                      </a:endParaRPr>
                    </a:p>
                  </a:txBody>
                  <a:tcPr marL="68580" marR="68580" marT="0" marB="0"/>
                </a:tc>
                <a:tc>
                  <a:txBody>
                    <a:bodyPr/>
                    <a:lstStyle/>
                    <a:p>
                      <a:pPr marL="0" marR="0" algn="r">
                        <a:spcBef>
                          <a:spcPts val="600"/>
                        </a:spcBef>
                        <a:spcAft>
                          <a:spcPts val="0"/>
                        </a:spcAft>
                      </a:pPr>
                      <a:r>
                        <a:rPr lang="en-US" sz="2400">
                          <a:effectLst/>
                        </a:rPr>
                        <a:t>.000</a:t>
                      </a:r>
                      <a:endParaRPr lang="en-US" sz="2400">
                        <a:effectLst/>
                        <a:latin typeface="Cambria"/>
                        <a:ea typeface="MS Mincho"/>
                        <a:cs typeface="Times New Roman"/>
                      </a:endParaRPr>
                    </a:p>
                  </a:txBody>
                  <a:tcPr marL="68580" marR="68580" marT="0" marB="0"/>
                </a:tc>
                <a:tc>
                  <a:txBody>
                    <a:bodyPr/>
                    <a:lstStyle/>
                    <a:p>
                      <a:pPr marL="0" marR="0" algn="r">
                        <a:spcBef>
                          <a:spcPts val="600"/>
                        </a:spcBef>
                        <a:spcAft>
                          <a:spcPts val="0"/>
                        </a:spcAft>
                      </a:pPr>
                      <a:r>
                        <a:rPr lang="en-US" sz="2400" dirty="0">
                          <a:effectLst/>
                        </a:rPr>
                        <a:t>1.13 [1.08, 1.17]</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Family Subscale</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-0.06</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.01</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19.17</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.000</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0.94 [0.91, 0.96]</a:t>
                      </a:r>
                      <a:endParaRPr lang="en-US" sz="240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Income (reference: $100,000 and over)</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a:t>
                      </a:r>
                      <a:endParaRPr lang="en-US" sz="240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Below $15,000</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-0.27</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.72</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0.15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.703</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0.76 [0.19, 3.11]</a:t>
                      </a:r>
                      <a:endParaRPr lang="en-US" sz="240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a:t>
                      </a:r>
                      <a:r>
                        <a:rPr lang="en-US" sz="2400" b="0" dirty="0" smtClean="0">
                          <a:effectLst/>
                        </a:rPr>
                        <a:t>$15,000-$29,999</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-1.07</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.51</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4.30</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.038</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0.34 [0.13, 0.94]</a:t>
                      </a:r>
                      <a:endParaRPr lang="en-US" sz="240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a:t>
                      </a:r>
                      <a:r>
                        <a:rPr lang="en-US" sz="2400" b="0" dirty="0" smtClean="0">
                          <a:effectLst/>
                        </a:rPr>
                        <a:t>$30,000-$49,999</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-0.84</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.38</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5.05</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.025</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0.43 [0.21, 0.89]</a:t>
                      </a:r>
                      <a:endParaRPr lang="en-US" sz="240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a:t>
                      </a:r>
                      <a:r>
                        <a:rPr lang="en-US" sz="2400" b="0" dirty="0" smtClean="0">
                          <a:effectLst/>
                        </a:rPr>
                        <a:t>$50,000-$69,999</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-0.71</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.37</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3.69</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.055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0.49 [0.24, 1.01]</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a:t>
                      </a:r>
                      <a:r>
                        <a:rPr lang="en-US" sz="2400" b="0" dirty="0" smtClean="0">
                          <a:effectLst/>
                        </a:rPr>
                        <a:t>$70,000-$99,999</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-0.50</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.31</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2.60</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.107</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0.61 [0.33, 1.11]</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Child Age</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0.03</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.02</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3.57</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.005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1.03 [1.02, 1.14]</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smtClean="0">
                          <a:effectLst/>
                        </a:rPr>
                        <a:t>Gen Ed. Placement</a:t>
                      </a:r>
                      <a:r>
                        <a:rPr lang="en-US" sz="2400" b="0" baseline="0" dirty="0" smtClean="0">
                          <a:effectLst/>
                        </a:rPr>
                        <a:t> </a:t>
                      </a:r>
                      <a:r>
                        <a:rPr lang="en-US" sz="2400" b="0" dirty="0" smtClean="0">
                          <a:effectLst/>
                        </a:rPr>
                        <a:t>(reference</a:t>
                      </a:r>
                      <a:r>
                        <a:rPr lang="en-US" sz="2400" b="0" dirty="0">
                          <a:effectLst/>
                        </a:rPr>
                        <a:t>: 81-100%)</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0-20% </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0.65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.28</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5.49</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.019</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1.92 [1.10, 3.31]</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21-40%</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-0.13</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.59</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0.05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.823</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0.88 [0.28, 2.77]</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41-60%</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0.07</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.49</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0.02</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.891</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1.07 [0.41, 2.81]</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     61-80%</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-0.02</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.45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 </a:t>
                      </a:r>
                      <a:r>
                        <a:rPr lang="en-US" sz="2400" dirty="0" smtClean="0">
                          <a:effectLst/>
                        </a:rPr>
                        <a:t>0.002</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.969</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0.98 [0.96, 1.00]</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dirty="0">
                          <a:effectLst/>
                        </a:rPr>
                        <a:t>Internalizing </a:t>
                      </a:r>
                      <a:r>
                        <a:rPr lang="en-US" sz="2400" b="0" dirty="0" err="1" smtClean="0">
                          <a:effectLst/>
                        </a:rPr>
                        <a:t>behav</a:t>
                      </a:r>
                      <a:r>
                        <a:rPr lang="en-US" sz="2400" b="0" dirty="0" smtClean="0">
                          <a:effectLst/>
                        </a:rPr>
                        <a:t>.</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0.03</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.01</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4.99</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.025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1.03 [1.00, 1.06]</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0"/>
                        </a:spcAft>
                      </a:pPr>
                      <a:r>
                        <a:rPr lang="en-US" sz="2400" b="0">
                          <a:effectLst/>
                        </a:rPr>
                        <a:t>Asocial behaviors</a:t>
                      </a:r>
                      <a:endParaRPr lang="en-US" sz="2400" b="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-0.02</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.01</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  2.80</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a:effectLst/>
                        </a:rPr>
                        <a:t>.095</a:t>
                      </a:r>
                      <a:endParaRPr lang="en-US" sz="24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2400" dirty="0">
                          <a:effectLst/>
                        </a:rPr>
                        <a:t>0.98 [0.96, 1.00]</a:t>
                      </a:r>
                      <a:endParaRPr lang="en-US" sz="2400" dirty="0">
                        <a:effectLst/>
                        <a:latin typeface="Cambria"/>
                        <a:ea typeface="MS Mincho"/>
                        <a:cs typeface="Times New Roman"/>
                      </a:endParaRPr>
                    </a:p>
                  </a:txBody>
                  <a:tcPr marL="68580" marR="68580" marT="0" marB="0"/>
                </a:tc>
              </a:tr>
              <a:tr h="0">
                <a:tc>
                  <a:txBody>
                    <a:bodyPr/>
                    <a:lstStyle/>
                    <a:p>
                      <a:pPr marL="0" marR="0">
                        <a:spcBef>
                          <a:spcPts val="0"/>
                        </a:spcBef>
                        <a:spcAft>
                          <a:spcPts val="600"/>
                        </a:spcAft>
                      </a:pPr>
                      <a:r>
                        <a:rPr lang="en-US" sz="2400" b="0" dirty="0">
                          <a:effectLst/>
                        </a:rPr>
                        <a:t>Externalizing </a:t>
                      </a:r>
                      <a:r>
                        <a:rPr lang="en-US" sz="2400" b="0" dirty="0" err="1" smtClean="0">
                          <a:effectLst/>
                        </a:rPr>
                        <a:t>behav</a:t>
                      </a:r>
                      <a:r>
                        <a:rPr lang="en-US" sz="2400" b="0" dirty="0" smtClean="0">
                          <a:effectLst/>
                        </a:rPr>
                        <a:t>.</a:t>
                      </a:r>
                      <a:endParaRPr lang="en-US" sz="2400" b="0" dirty="0">
                        <a:effectLst/>
                        <a:latin typeface="Cambria"/>
                        <a:ea typeface="MS Mincho"/>
                        <a:cs typeface="Times New Roman"/>
                      </a:endParaRPr>
                    </a:p>
                  </a:txBody>
                  <a:tcPr marL="68580" marR="68580" marT="0" marB="0"/>
                </a:tc>
                <a:tc>
                  <a:txBody>
                    <a:bodyPr/>
                    <a:lstStyle/>
                    <a:p>
                      <a:pPr marL="0" marR="0" algn="r">
                        <a:spcBef>
                          <a:spcPts val="0"/>
                        </a:spcBef>
                        <a:spcAft>
                          <a:spcPts val="600"/>
                        </a:spcAft>
                      </a:pPr>
                      <a:r>
                        <a:rPr lang="en-US" sz="2400" dirty="0">
                          <a:effectLst/>
                        </a:rPr>
                        <a:t>-0.01</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600"/>
                        </a:spcAft>
                      </a:pPr>
                      <a:r>
                        <a:rPr lang="en-US" sz="2400" dirty="0">
                          <a:effectLst/>
                        </a:rPr>
                        <a:t>.01</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600"/>
                        </a:spcAft>
                      </a:pPr>
                      <a:r>
                        <a:rPr lang="en-US" sz="2400" dirty="0">
                          <a:effectLst/>
                        </a:rPr>
                        <a:t>  0.16</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600"/>
                        </a:spcAft>
                      </a:pPr>
                      <a:r>
                        <a:rPr lang="en-US" sz="2400" dirty="0">
                          <a:effectLst/>
                        </a:rPr>
                        <a:t>.898</a:t>
                      </a:r>
                      <a:endParaRPr lang="en-US" sz="2400" dirty="0">
                        <a:effectLst/>
                        <a:latin typeface="Cambria"/>
                        <a:ea typeface="MS Mincho"/>
                        <a:cs typeface="Times New Roman"/>
                      </a:endParaRPr>
                    </a:p>
                  </a:txBody>
                  <a:tcPr marL="68580" marR="68580" marT="0" marB="0"/>
                </a:tc>
                <a:tc>
                  <a:txBody>
                    <a:bodyPr/>
                    <a:lstStyle/>
                    <a:p>
                      <a:pPr marL="0" marR="0" algn="r">
                        <a:spcBef>
                          <a:spcPts val="0"/>
                        </a:spcBef>
                        <a:spcAft>
                          <a:spcPts val="600"/>
                        </a:spcAft>
                      </a:pPr>
                      <a:r>
                        <a:rPr lang="en-US" sz="2400" dirty="0">
                          <a:effectLst/>
                        </a:rPr>
                        <a:t>0.99 [0.97, 1.02]</a:t>
                      </a:r>
                      <a:endParaRPr lang="en-US" sz="2400" dirty="0">
                        <a:effectLst/>
                        <a:latin typeface="Cambria"/>
                        <a:ea typeface="MS Mincho"/>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54475302"/>
              </p:ext>
            </p:extLst>
          </p:nvPr>
        </p:nvGraphicFramePr>
        <p:xfrm>
          <a:off x="1336430" y="29441138"/>
          <a:ext cx="8007736" cy="3005621"/>
        </p:xfrm>
        <a:graphic>
          <a:graphicData uri="http://schemas.openxmlformats.org/drawingml/2006/table">
            <a:tbl>
              <a:tblPr firstRow="1" bandRow="1">
                <a:tableStyleId>{793D81CF-94F2-401A-BA57-92F5A7B2D0C5}</a:tableStyleId>
              </a:tblPr>
              <a:tblGrid>
                <a:gridCol w="1822034"/>
                <a:gridCol w="1967805"/>
                <a:gridCol w="1921016"/>
                <a:gridCol w="1244600"/>
                <a:gridCol w="1052281"/>
              </a:tblGrid>
              <a:tr h="1054225">
                <a:tc>
                  <a:txBody>
                    <a:bodyPr/>
                    <a:lstStyle/>
                    <a:p>
                      <a:endParaRPr lang="en-US" sz="2800" dirty="0"/>
                    </a:p>
                  </a:txBody>
                  <a:tcPr/>
                </a:tc>
                <a:tc>
                  <a:txBody>
                    <a:bodyPr/>
                    <a:lstStyle/>
                    <a:p>
                      <a:pPr algn="ctr"/>
                      <a:r>
                        <a:rPr lang="en-US" sz="2800" dirty="0" smtClean="0"/>
                        <a:t>Pre-test </a:t>
                      </a:r>
                    </a:p>
                    <a:p>
                      <a:pPr algn="ctr"/>
                      <a:r>
                        <a:rPr lang="en-US" sz="2800" dirty="0" smtClean="0"/>
                        <a:t>M (SD)</a:t>
                      </a:r>
                      <a:endParaRPr lang="en-US" sz="2800" dirty="0"/>
                    </a:p>
                  </a:txBody>
                  <a:tcPr/>
                </a:tc>
                <a:tc>
                  <a:txBody>
                    <a:bodyPr/>
                    <a:lstStyle/>
                    <a:p>
                      <a:pPr algn="ctr"/>
                      <a:r>
                        <a:rPr lang="en-US" sz="2800" dirty="0" smtClean="0"/>
                        <a:t>Post-test</a:t>
                      </a:r>
                    </a:p>
                    <a:p>
                      <a:pPr algn="ctr"/>
                      <a:r>
                        <a:rPr lang="en-US" sz="2800" dirty="0" smtClean="0"/>
                        <a:t>M (SD)</a:t>
                      </a:r>
                      <a:endParaRPr lang="en-US" sz="2800" dirty="0"/>
                    </a:p>
                  </a:txBody>
                  <a:tcPr/>
                </a:tc>
                <a:tc>
                  <a:txBody>
                    <a:bodyPr/>
                    <a:lstStyle/>
                    <a:p>
                      <a:pPr algn="ctr"/>
                      <a:endParaRPr lang="en-US" sz="2800" dirty="0" smtClean="0"/>
                    </a:p>
                    <a:p>
                      <a:pPr algn="ctr"/>
                      <a:r>
                        <a:rPr lang="en-US" sz="2800" dirty="0" smtClean="0"/>
                        <a:t>t</a:t>
                      </a:r>
                      <a:endParaRPr lang="en-US" sz="2800" dirty="0"/>
                    </a:p>
                  </a:txBody>
                  <a:tcPr/>
                </a:tc>
                <a:tc>
                  <a:txBody>
                    <a:bodyPr/>
                    <a:lstStyle/>
                    <a:p>
                      <a:pPr algn="ctr"/>
                      <a:endParaRPr lang="en-US" sz="2800" dirty="0" smtClean="0"/>
                    </a:p>
                    <a:p>
                      <a:pPr algn="ctr"/>
                      <a:r>
                        <a:rPr lang="en-US" sz="2800" dirty="0" smtClean="0"/>
                        <a:t>p</a:t>
                      </a:r>
                      <a:endParaRPr lang="en-US" sz="2800" dirty="0"/>
                    </a:p>
                  </a:txBody>
                  <a:tcPr/>
                </a:tc>
              </a:tr>
              <a:tr h="877910">
                <a:tc>
                  <a:txBody>
                    <a:bodyPr/>
                    <a:lstStyle/>
                    <a:p>
                      <a:r>
                        <a:rPr lang="en-US" sz="2800" dirty="0" smtClean="0"/>
                        <a:t>Special Ed</a:t>
                      </a:r>
                      <a:r>
                        <a:rPr lang="en-US" sz="2800" baseline="0" dirty="0" smtClean="0"/>
                        <a:t> Knowledge</a:t>
                      </a:r>
                      <a:endParaRPr lang="en-US" sz="2800" dirty="0"/>
                    </a:p>
                  </a:txBody>
                  <a:tcPr/>
                </a:tc>
                <a:tc>
                  <a:txBody>
                    <a:bodyPr/>
                    <a:lstStyle/>
                    <a:p>
                      <a:pPr algn="r"/>
                      <a:r>
                        <a:rPr lang="en-US" sz="2800" dirty="0" smtClean="0"/>
                        <a:t>14.90 (3.59)</a:t>
                      </a:r>
                      <a:endParaRPr lang="en-US" sz="2800" dirty="0"/>
                    </a:p>
                  </a:txBody>
                  <a:tcPr/>
                </a:tc>
                <a:tc>
                  <a:txBody>
                    <a:bodyPr/>
                    <a:lstStyle/>
                    <a:p>
                      <a:pPr algn="r"/>
                      <a:r>
                        <a:rPr lang="en-US" sz="2800" dirty="0" smtClean="0"/>
                        <a:t>23.32 (3.58)</a:t>
                      </a:r>
                      <a:endParaRPr lang="en-US" sz="2800" dirty="0"/>
                    </a:p>
                  </a:txBody>
                  <a:tcPr/>
                </a:tc>
                <a:tc>
                  <a:txBody>
                    <a:bodyPr/>
                    <a:lstStyle/>
                    <a:p>
                      <a:pPr algn="r"/>
                      <a:r>
                        <a:rPr lang="en-US" sz="2800" dirty="0" smtClean="0"/>
                        <a:t>-16.90</a:t>
                      </a:r>
                      <a:endParaRPr lang="en-US" sz="2800" dirty="0"/>
                    </a:p>
                  </a:txBody>
                  <a:tcPr/>
                </a:tc>
                <a:tc>
                  <a:txBody>
                    <a:bodyPr/>
                    <a:lstStyle/>
                    <a:p>
                      <a:pPr algn="r"/>
                      <a:r>
                        <a:rPr lang="en-US" sz="2800" dirty="0" smtClean="0"/>
                        <a:t>&lt;.001</a:t>
                      </a:r>
                      <a:endParaRPr lang="en-US" sz="2800" dirty="0"/>
                    </a:p>
                  </a:txBody>
                  <a:tcPr/>
                </a:tc>
              </a:tr>
              <a:tr h="1006516">
                <a:tc>
                  <a:txBody>
                    <a:bodyPr/>
                    <a:lstStyle/>
                    <a:p>
                      <a:r>
                        <a:rPr lang="en-US" sz="2800" dirty="0" smtClean="0"/>
                        <a:t>Advocacy Skills</a:t>
                      </a:r>
                      <a:endParaRPr lang="en-US" sz="2800" dirty="0"/>
                    </a:p>
                  </a:txBody>
                  <a:tcPr/>
                </a:tc>
                <a:tc>
                  <a:txBody>
                    <a:bodyPr/>
                    <a:lstStyle/>
                    <a:p>
                      <a:pPr algn="r"/>
                      <a:r>
                        <a:rPr lang="en-US" sz="2800" dirty="0" smtClean="0"/>
                        <a:t>32.82 (6.91)</a:t>
                      </a:r>
                      <a:endParaRPr lang="en-US" sz="2800" dirty="0"/>
                    </a:p>
                  </a:txBody>
                  <a:tcPr/>
                </a:tc>
                <a:tc>
                  <a:txBody>
                    <a:bodyPr/>
                    <a:lstStyle/>
                    <a:p>
                      <a:pPr algn="r"/>
                      <a:r>
                        <a:rPr lang="en-US" sz="2800" dirty="0" smtClean="0"/>
                        <a:t>40.97</a:t>
                      </a:r>
                      <a:r>
                        <a:rPr lang="en-US" sz="2800" baseline="0" dirty="0" smtClean="0"/>
                        <a:t> (5.42)</a:t>
                      </a:r>
                      <a:endParaRPr lang="en-US" sz="2800" dirty="0"/>
                    </a:p>
                  </a:txBody>
                  <a:tcPr/>
                </a:tc>
                <a:tc>
                  <a:txBody>
                    <a:bodyPr/>
                    <a:lstStyle/>
                    <a:p>
                      <a:pPr algn="r"/>
                      <a:r>
                        <a:rPr lang="en-US" sz="2800" dirty="0" smtClean="0"/>
                        <a:t>-9.74</a:t>
                      </a:r>
                      <a:endParaRPr lang="en-US" sz="2800" dirty="0"/>
                    </a:p>
                  </a:txBody>
                  <a:tcPr/>
                </a:tc>
                <a:tc>
                  <a:txBody>
                    <a:bodyPr/>
                    <a:lstStyle/>
                    <a:p>
                      <a:pPr algn="r"/>
                      <a:r>
                        <a:rPr lang="en-US" sz="2800" dirty="0" smtClean="0"/>
                        <a:t>&lt;.001</a:t>
                      </a:r>
                      <a:endParaRPr lang="en-US" sz="2800" dirty="0"/>
                    </a:p>
                  </a:txBody>
                  <a:tcPr/>
                </a:tc>
              </a:tr>
            </a:tbl>
          </a:graphicData>
        </a:graphic>
      </p:graphicFrame>
    </p:spTree>
    <p:extLst>
      <p:ext uri="{BB962C8B-B14F-4D97-AF65-F5344CB8AC3E}">
        <p14:creationId xmlns:p14="http://schemas.microsoft.com/office/powerpoint/2010/main" val="1960121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9552</TotalTime>
  <Words>1379</Words>
  <Application>Microsoft Office PowerPoint</Application>
  <PresentationFormat>Custom</PresentationFormat>
  <Paragraphs>342</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MS Mincho</vt:lpstr>
      <vt:lpstr>ＭＳ Ｐゴシック</vt:lpstr>
      <vt:lpstr>ＭＳ Ｐゴシック</vt:lpstr>
      <vt:lpstr>Arial</vt:lpstr>
      <vt:lpstr>Arial Narrow</vt:lpstr>
      <vt:lpstr>Book Antiqua</vt:lpstr>
      <vt:lpstr>Calibri</vt:lpstr>
      <vt:lpstr>Cambria</vt:lpstr>
      <vt:lpstr>Times New Roman</vt:lpstr>
      <vt:lpstr>Office Theme</vt:lpstr>
      <vt:lpstr>PowerPoint Presentation</vt:lpstr>
    </vt:vector>
  </TitlesOfParts>
  <Company>Vanderbilt Kennedy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Maupin</dc:creator>
  <cp:lastModifiedBy>Mason, Carolyn Quinlan</cp:lastModifiedBy>
  <cp:revision>675</cp:revision>
  <cp:lastPrinted>2013-05-08T16:33:58Z</cp:lastPrinted>
  <dcterms:created xsi:type="dcterms:W3CDTF">2010-02-16T22:26:19Z</dcterms:created>
  <dcterms:modified xsi:type="dcterms:W3CDTF">2014-10-27T18:03:30Z</dcterms:modified>
</cp:coreProperties>
</file>